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5" r:id="rId2"/>
    <p:sldId id="298" r:id="rId3"/>
    <p:sldId id="300" r:id="rId4"/>
    <p:sldId id="301" r:id="rId5"/>
    <p:sldId id="302" r:id="rId6"/>
    <p:sldId id="331" r:id="rId7"/>
    <p:sldId id="332" r:id="rId8"/>
    <p:sldId id="303" r:id="rId9"/>
    <p:sldId id="304" r:id="rId10"/>
    <p:sldId id="333" r:id="rId11"/>
    <p:sldId id="33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323" r:id="rId31"/>
    <p:sldId id="324" r:id="rId32"/>
    <p:sldId id="325" r:id="rId33"/>
    <p:sldId id="326" r:id="rId34"/>
    <p:sldId id="299" r:id="rId35"/>
    <p:sldId id="337" r:id="rId36"/>
    <p:sldId id="335" r:id="rId37"/>
    <p:sldId id="336" r:id="rId38"/>
    <p:sldId id="341" r:id="rId39"/>
    <p:sldId id="342" r:id="rId40"/>
    <p:sldId id="340" r:id="rId41"/>
  </p:sldIdLst>
  <p:sldSz cx="12192000" cy="6858000"/>
  <p:notesSz cx="6858000" cy="9144000"/>
  <p:defaultTextStyle>
    <a:defPPr>
      <a:defRPr lang="s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-691" y="-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9640" y="3836213"/>
            <a:ext cx="9151320" cy="203815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621" y="5867767"/>
            <a:ext cx="9142340" cy="814427"/>
          </a:xfrm>
        </p:spPr>
        <p:txBody>
          <a:bodyPr>
            <a:normAutofit/>
          </a:bodyPr>
          <a:lstStyle>
            <a:lvl1pPr marL="0" indent="0" algn="l">
              <a:buNone/>
              <a:defRPr sz="3733" b="0" i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21.3.2024.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34415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21.3.2024.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18030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21.3.2024.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1158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21.3.2024.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=""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7967" y="3101618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62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01650"/>
            <a:ext cx="10994760" cy="1025351"/>
          </a:xfrm>
        </p:spPr>
        <p:txBody>
          <a:bodyPr>
            <a:normAutofit/>
          </a:bodyPr>
          <a:lstStyle>
            <a:lvl1pPr algn="l">
              <a:defRPr sz="4800" baseline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621" y="1800147"/>
            <a:ext cx="10994760" cy="4556204"/>
          </a:xfrm>
        </p:spPr>
        <p:txBody>
          <a:bodyPr/>
          <a:lstStyle>
            <a:lvl1pPr algn="l">
              <a:defRPr sz="3733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21.3.2024.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75239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2760"/>
            <a:ext cx="8777173" cy="1018033"/>
          </a:xfrm>
        </p:spPr>
        <p:txBody>
          <a:bodyPr>
            <a:normAutofit/>
          </a:bodyPr>
          <a:lstStyle>
            <a:lvl1pPr algn="l">
              <a:defRPr sz="480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894400"/>
            <a:ext cx="8755087" cy="4458817"/>
          </a:xfrm>
        </p:spPr>
        <p:txBody>
          <a:bodyPr/>
          <a:lstStyle>
            <a:lvl1pPr>
              <a:defRPr sz="3733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21.3.2024.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39630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21.3.2024.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81430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21.3.2024.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23682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99" y="524315"/>
            <a:ext cx="10769195" cy="960893"/>
          </a:xfrm>
        </p:spPr>
        <p:txBody>
          <a:bodyPr>
            <a:normAutofit/>
          </a:bodyPr>
          <a:lstStyle>
            <a:lvl1pPr algn="l">
              <a:defRPr sz="4800" baseline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279" y="2188317"/>
            <a:ext cx="5386917" cy="639763"/>
          </a:xfrm>
        </p:spPr>
        <p:txBody>
          <a:bodyPr anchor="b"/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279" y="2818180"/>
            <a:ext cx="5386917" cy="3035059"/>
          </a:xfrm>
        </p:spPr>
        <p:txBody>
          <a:bodyPr/>
          <a:lstStyle>
            <a:lvl1pPr algn="ctr">
              <a:defRPr sz="3200">
                <a:solidFill>
                  <a:schemeClr val="bg1"/>
                </a:solidFill>
              </a:defRPr>
            </a:lvl1pPr>
            <a:lvl2pPr algn="ctr">
              <a:defRPr sz="2667">
                <a:solidFill>
                  <a:schemeClr val="bg1"/>
                </a:solidFill>
              </a:defRPr>
            </a:lvl2pPr>
            <a:lvl3pPr algn="ctr">
              <a:defRPr sz="2400">
                <a:solidFill>
                  <a:schemeClr val="bg1"/>
                </a:solidFill>
              </a:defRPr>
            </a:lvl3pPr>
            <a:lvl4pPr algn="ctr">
              <a:defRPr sz="2133">
                <a:solidFill>
                  <a:schemeClr val="bg1"/>
                </a:solidFill>
              </a:defRPr>
            </a:lvl4pPr>
            <a:lvl5pPr algn="ctr">
              <a:defRPr sz="2133">
                <a:solidFill>
                  <a:schemeClr val="bg1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03441" y="2188317"/>
            <a:ext cx="5389033" cy="639763"/>
          </a:xfrm>
        </p:spPr>
        <p:txBody>
          <a:bodyPr anchor="b"/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03441" y="2818180"/>
            <a:ext cx="5389033" cy="3035059"/>
          </a:xfrm>
        </p:spPr>
        <p:txBody>
          <a:bodyPr/>
          <a:lstStyle>
            <a:lvl1pPr algn="ctr">
              <a:defRPr sz="3200">
                <a:solidFill>
                  <a:schemeClr val="bg1"/>
                </a:solidFill>
              </a:defRPr>
            </a:lvl1pPr>
            <a:lvl2pPr algn="ctr">
              <a:defRPr sz="2667">
                <a:solidFill>
                  <a:schemeClr val="bg1"/>
                </a:solidFill>
              </a:defRPr>
            </a:lvl2pPr>
            <a:lvl3pPr algn="ctr">
              <a:defRPr sz="2400">
                <a:solidFill>
                  <a:schemeClr val="bg1"/>
                </a:solidFill>
              </a:defRPr>
            </a:lvl3pPr>
            <a:lvl4pPr algn="ctr">
              <a:defRPr sz="2133">
                <a:solidFill>
                  <a:schemeClr val="bg1"/>
                </a:solidFill>
              </a:defRPr>
            </a:lvl4pPr>
            <a:lvl5pPr algn="ctr">
              <a:defRPr sz="2133">
                <a:solidFill>
                  <a:schemeClr val="bg1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21.3.2024.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11890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21.3.2024.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4312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21.3.2024.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3741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BAC4-499D-4CD2-A5A1-872CF60A317A}" type="datetimeFigureOut">
              <a:rPr lang="sr-Latn-RS" smtClean="0"/>
              <a:t>21.3.2024.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636195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BBAC4-499D-4CD2-A5A1-872CF60A317A}" type="datetimeFigureOut">
              <a:rPr lang="sr-Latn-RS" smtClean="0"/>
              <a:t>21.3.2024.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C6098-4890-4133-80D3-9B079BA95A67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1E867DF-3DCA-4725-94F0-F2B6BD747A82}"/>
              </a:ext>
            </a:extLst>
          </p:cNvPr>
          <p:cNvSpPr txBox="1"/>
          <p:nvPr/>
        </p:nvSpPr>
        <p:spPr>
          <a:xfrm>
            <a:off x="-12200" y="6951663"/>
            <a:ext cx="11186167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867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227070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F14C6B3-2F9D-4C53-874B-3A5FB26C99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9639" y="3836213"/>
            <a:ext cx="5836797" cy="2038155"/>
          </a:xfrm>
        </p:spPr>
        <p:txBody>
          <a:bodyPr>
            <a:normAutofit/>
          </a:bodyPr>
          <a:lstStyle/>
          <a:p>
            <a:r>
              <a:rPr lang="sr" sz="36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Претклиничка медицина</a:t>
            </a:r>
            <a:endParaRPr lang="sr-Latn-RS" sz="3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1C71017-AF29-4CD1-B58A-72632E904C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8621" y="5281127"/>
            <a:ext cx="11512514" cy="1401067"/>
          </a:xfrm>
        </p:spPr>
        <p:txBody>
          <a:bodyPr>
            <a:normAutofit fontScale="62500" lnSpcReduction="20000"/>
          </a:bodyPr>
          <a:lstStyle/>
          <a:p>
            <a:r>
              <a:rPr lang="sr" dirty="0">
                <a:solidFill>
                  <a:schemeClr val="tx1"/>
                </a:solidFill>
              </a:rPr>
              <a:t>Ванредни професор</a:t>
            </a:r>
          </a:p>
          <a:p>
            <a:r>
              <a:rPr lang="sr" b="0" i="0" dirty="0">
                <a:solidFill>
                  <a:schemeClr val="tx1"/>
                </a:solidFill>
                <a:effectLst/>
              </a:rPr>
              <a:t>др </a:t>
            </a:r>
            <a:r>
              <a:rPr lang="sr" dirty="0" smtClean="0">
                <a:solidFill>
                  <a:schemeClr val="tx1"/>
                </a:solidFill>
              </a:rPr>
              <a:t>Милан Зарић, </a:t>
            </a:r>
            <a:r>
              <a:rPr lang="sr" b="0" i="0" dirty="0" smtClean="0">
                <a:solidFill>
                  <a:schemeClr val="tx1"/>
                </a:solidFill>
                <a:effectLst/>
              </a:rPr>
              <a:t>специјалиста клиничке биохемије</a:t>
            </a:r>
            <a:endParaRPr lang="en-US" b="0" i="0" dirty="0">
              <a:solidFill>
                <a:schemeClr val="tx1"/>
              </a:solidFill>
              <a:effectLst/>
            </a:endParaRPr>
          </a:p>
          <a:p>
            <a:r>
              <a:rPr lang="sr" b="0" i="0" dirty="0">
                <a:solidFill>
                  <a:schemeClr val="tx1"/>
                </a:solidFill>
                <a:effectLst/>
              </a:rPr>
              <a:t>Универзитет у Крагујевцу, Србија, Факултет медицинских наука, </a:t>
            </a:r>
            <a:r>
              <a:rPr lang="sr-Cyrl-RS" dirty="0" smtClean="0">
                <a:solidFill>
                  <a:schemeClr val="tx1"/>
                </a:solidFill>
              </a:rPr>
              <a:t>катедра</a:t>
            </a:r>
            <a:r>
              <a:rPr lang="sr" b="0" i="0" dirty="0" smtClean="0">
                <a:solidFill>
                  <a:schemeClr val="tx1"/>
                </a:solidFill>
                <a:effectLst/>
              </a:rPr>
              <a:t> </a:t>
            </a:r>
            <a:r>
              <a:rPr lang="sr" b="0" i="0" dirty="0">
                <a:solidFill>
                  <a:schemeClr val="tx1"/>
                </a:solidFill>
                <a:effectLst/>
              </a:rPr>
              <a:t>за биохемију</a:t>
            </a:r>
            <a:endParaRPr lang="sr-Latn-R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1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Правци</a:t>
            </a:r>
            <a:r>
              <a:rPr lang="sr" dirty="0" smtClean="0"/>
              <a:t> </a:t>
            </a:r>
            <a:r>
              <a:rPr lang="sr" dirty="0"/>
              <a:t>тела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10" y="1679510"/>
            <a:ext cx="8167512" cy="4673707"/>
          </a:xfrm>
        </p:spPr>
        <p:txBody>
          <a:bodyPr>
            <a:normAutofit fontScale="70000" lnSpcReduction="20000"/>
          </a:bodyPr>
          <a:lstStyle/>
          <a:p>
            <a:r>
              <a:rPr lang="sr" b="1" dirty="0"/>
              <a:t>Супериор </a:t>
            </a:r>
            <a:r>
              <a:rPr lang="sr" dirty="0"/>
              <a:t>значи </a:t>
            </a:r>
            <a:r>
              <a:rPr lang="sr-Cyrl-RS" dirty="0" smtClean="0"/>
              <a:t>„</a:t>
            </a:r>
            <a:r>
              <a:rPr lang="sr" dirty="0" smtClean="0"/>
              <a:t>на</a:t>
            </a:r>
            <a:r>
              <a:rPr lang="sr-Cyrl-RS" dirty="0" smtClean="0"/>
              <a:t> </a:t>
            </a:r>
            <a:r>
              <a:rPr lang="sr" dirty="0" smtClean="0"/>
              <a:t>горе</a:t>
            </a:r>
            <a:r>
              <a:rPr lang="sr-Cyrl-RS" dirty="0" smtClean="0"/>
              <a:t>“</a:t>
            </a:r>
            <a:r>
              <a:rPr lang="sr" dirty="0" smtClean="0"/>
              <a:t>, </a:t>
            </a:r>
            <a:r>
              <a:rPr lang="sr" dirty="0"/>
              <a:t>изнад или према глави. На пример, плућа се налазе </a:t>
            </a:r>
            <a:r>
              <a:rPr lang="sr" dirty="0" smtClean="0"/>
              <a:t>изнад </a:t>
            </a:r>
            <a:r>
              <a:rPr lang="sr" dirty="0"/>
              <a:t>дијафрагме. Супериорно је супротно од инфериорног </a:t>
            </a:r>
            <a:endParaRPr lang="sr-Latn-RS" dirty="0" smtClean="0"/>
          </a:p>
          <a:p>
            <a:r>
              <a:rPr lang="sr" b="1" dirty="0"/>
              <a:t>Инфериорни</a:t>
            </a:r>
            <a:r>
              <a:rPr lang="sr" dirty="0"/>
              <a:t> </a:t>
            </a:r>
            <a:r>
              <a:rPr lang="sr" dirty="0" smtClean="0"/>
              <a:t>значи најнижи, испод </a:t>
            </a:r>
            <a:r>
              <a:rPr lang="sr" dirty="0"/>
              <a:t>или према стопалима. На пример, стомак се налази испод (</a:t>
            </a:r>
            <a:r>
              <a:rPr lang="sr" dirty="0" smtClean="0"/>
              <a:t>и</a:t>
            </a:r>
            <a:r>
              <a:rPr lang="sr-Cyrl-RS" dirty="0" smtClean="0"/>
              <a:t>нфериорно од</a:t>
            </a:r>
            <a:r>
              <a:rPr lang="sr" dirty="0" smtClean="0"/>
              <a:t>) </a:t>
            </a:r>
            <a:r>
              <a:rPr lang="sr" dirty="0"/>
              <a:t>дијафрагме. Инфериорно је супротно од супериорног. </a:t>
            </a:r>
            <a:endParaRPr lang="sr-Latn-RS" dirty="0" smtClean="0"/>
          </a:p>
          <a:p>
            <a:r>
              <a:rPr lang="sr" b="1" dirty="0" smtClean="0"/>
              <a:t>Це</a:t>
            </a:r>
            <a:r>
              <a:rPr lang="sr-Cyrl-RS" b="1" dirty="0" smtClean="0"/>
              <a:t>фалично</a:t>
            </a:r>
            <a:r>
              <a:rPr lang="sr" dirty="0" smtClean="0"/>
              <a:t> </a:t>
            </a:r>
            <a:r>
              <a:rPr lang="sr" dirty="0"/>
              <a:t>значи према глави </a:t>
            </a:r>
            <a:r>
              <a:rPr lang="sr" dirty="0" smtClean="0"/>
              <a:t>(це</a:t>
            </a:r>
            <a:r>
              <a:rPr lang="sr-Cyrl-RS" dirty="0" smtClean="0"/>
              <a:t>ф</a:t>
            </a:r>
            <a:r>
              <a:rPr lang="sr" dirty="0" smtClean="0"/>
              <a:t>ал </a:t>
            </a:r>
            <a:r>
              <a:rPr lang="sr" dirty="0"/>
              <a:t>значи глава, </a:t>
            </a:r>
            <a:r>
              <a:rPr lang="sr" dirty="0" smtClean="0"/>
              <a:t>а</a:t>
            </a:r>
            <a:r>
              <a:rPr lang="sr-Cyrl-RS" dirty="0" smtClean="0"/>
              <a:t> </a:t>
            </a:r>
            <a:r>
              <a:rPr lang="sr" dirty="0" smtClean="0"/>
              <a:t>и</a:t>
            </a:r>
            <a:r>
              <a:rPr lang="sr-Cyrl-RS" dirty="0" smtClean="0"/>
              <a:t>ч</a:t>
            </a:r>
            <a:r>
              <a:rPr lang="sr" dirty="0" smtClean="0"/>
              <a:t> </a:t>
            </a:r>
            <a:r>
              <a:rPr lang="sr" dirty="0"/>
              <a:t>значи који се односи на). </a:t>
            </a:r>
            <a:r>
              <a:rPr lang="sr" dirty="0" smtClean="0"/>
              <a:t>Цефали</a:t>
            </a:r>
            <a:r>
              <a:rPr lang="sr-Cyrl-RS" dirty="0" smtClean="0"/>
              <a:t>чно</a:t>
            </a:r>
            <a:r>
              <a:rPr lang="sr" dirty="0" smtClean="0"/>
              <a:t> </a:t>
            </a:r>
            <a:r>
              <a:rPr lang="sr" dirty="0"/>
              <a:t>је супротност каудалном.</a:t>
            </a:r>
            <a:endParaRPr lang="sr-Latn-RS" dirty="0"/>
          </a:p>
          <a:p>
            <a:r>
              <a:rPr lang="sr" b="1" dirty="0" smtClean="0"/>
              <a:t>Каудални</a:t>
            </a:r>
            <a:r>
              <a:rPr lang="sr" dirty="0" smtClean="0"/>
              <a:t> </a:t>
            </a:r>
            <a:r>
              <a:rPr lang="sr" dirty="0" smtClean="0"/>
              <a:t>значи </a:t>
            </a:r>
            <a:r>
              <a:rPr lang="sr" dirty="0"/>
              <a:t>према доњем делу тела </a:t>
            </a:r>
            <a:r>
              <a:rPr lang="sr" dirty="0" smtClean="0"/>
              <a:t>(кауд </a:t>
            </a:r>
            <a:r>
              <a:rPr lang="sr" dirty="0"/>
              <a:t>значи реп или доњи део тела, и-ал значи који се односи на). Каудално је супротно од цефаличног.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221" y="0"/>
            <a:ext cx="341378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296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Правци </a:t>
            </a:r>
            <a:r>
              <a:rPr lang="sr" dirty="0" smtClean="0"/>
              <a:t>тела</a:t>
            </a:r>
            <a:endParaRPr lang="s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10" y="1679510"/>
            <a:ext cx="8167512" cy="5047861"/>
          </a:xfrm>
        </p:spPr>
        <p:txBody>
          <a:bodyPr>
            <a:normAutofit fontScale="62500" lnSpcReduction="20000"/>
          </a:bodyPr>
          <a:lstStyle/>
          <a:p>
            <a:r>
              <a:rPr lang="sr" b="1" dirty="0"/>
              <a:t>Проксимални </a:t>
            </a:r>
            <a:r>
              <a:rPr lang="sr" dirty="0" smtClean="0"/>
              <a:t>значи </a:t>
            </a:r>
            <a:r>
              <a:rPr lang="sr" dirty="0"/>
              <a:t>који се налази најближе средњој линији или почетку структуре тела. На пример, проксимални крај хумеруса </a:t>
            </a:r>
            <a:r>
              <a:rPr lang="sr" dirty="0" smtClean="0"/>
              <a:t>(кост </a:t>
            </a:r>
            <a:r>
              <a:rPr lang="sr" dirty="0"/>
              <a:t>надлактице) чини део рамена. Проксимално је супротно од дисталног.</a:t>
            </a:r>
            <a:endParaRPr lang="sr-Latn-RS" dirty="0" smtClean="0"/>
          </a:p>
          <a:p>
            <a:r>
              <a:rPr lang="sr" b="1" dirty="0" smtClean="0"/>
              <a:t>Дисталн</a:t>
            </a:r>
            <a:r>
              <a:rPr lang="sr-Cyrl-RS" b="1" dirty="0" smtClean="0"/>
              <a:t>и</a:t>
            </a:r>
            <a:r>
              <a:rPr lang="sr" dirty="0" smtClean="0"/>
              <a:t> </a:t>
            </a:r>
            <a:r>
              <a:rPr lang="sr" dirty="0"/>
              <a:t>значи да се налази најудаљеније од средње линије или почетка структуре тела. На пример, дистални крај хумеруса чини део </a:t>
            </a:r>
            <a:r>
              <a:rPr lang="sr" dirty="0" smtClean="0"/>
              <a:t>лакта. </a:t>
            </a:r>
            <a:r>
              <a:rPr lang="sr" dirty="0"/>
              <a:t>Дистално је супротно од проксималног.</a:t>
            </a:r>
            <a:endParaRPr lang="sr-Latn-RS" dirty="0"/>
          </a:p>
          <a:p>
            <a:r>
              <a:rPr lang="sr" b="1" dirty="0" smtClean="0"/>
              <a:t>Медијални</a:t>
            </a:r>
            <a:r>
              <a:rPr lang="sr" dirty="0" smtClean="0"/>
              <a:t> </a:t>
            </a:r>
            <a:r>
              <a:rPr lang="sr" dirty="0"/>
              <a:t>означава правац према или ближе средњој линији. На пример, медијални лигамент колена је близу унутрашње површине </a:t>
            </a:r>
            <a:r>
              <a:rPr lang="sr" dirty="0" smtClean="0"/>
              <a:t>ноге. </a:t>
            </a:r>
            <a:r>
              <a:rPr lang="sr" dirty="0" smtClean="0"/>
              <a:t>Медијално </a:t>
            </a:r>
            <a:r>
              <a:rPr lang="sr" dirty="0"/>
              <a:t>је супротно од бочног.</a:t>
            </a:r>
            <a:r>
              <a:rPr lang="sr" dirty="0" smtClean="0"/>
              <a:t> </a:t>
            </a:r>
            <a:endParaRPr lang="sr-Latn-RS" dirty="0" smtClean="0"/>
          </a:p>
          <a:p>
            <a:r>
              <a:rPr lang="sr" b="1" dirty="0" smtClean="0"/>
              <a:t>Латерални</a:t>
            </a:r>
            <a:r>
              <a:rPr lang="sr" dirty="0" smtClean="0"/>
              <a:t> </a:t>
            </a:r>
            <a:r>
              <a:rPr lang="sr" dirty="0"/>
              <a:t>означава правац према или ближе страни тела, даље од средње линије. На пример, бочни лигамент колена је близу бочне стране ноге. Латерално је супротно од </a:t>
            </a:r>
            <a:r>
              <a:rPr lang="sr" dirty="0" smtClean="0"/>
              <a:t>медијалн</a:t>
            </a:r>
            <a:r>
              <a:rPr lang="sr-Cyrl-RS" dirty="0" smtClean="0"/>
              <a:t>ог</a:t>
            </a:r>
            <a:r>
              <a:rPr lang="sr" dirty="0" smtClean="0"/>
              <a:t>. </a:t>
            </a:r>
            <a:r>
              <a:rPr lang="sr" dirty="0"/>
              <a:t>Билатерално значи </a:t>
            </a:r>
            <a:r>
              <a:rPr lang="sr-Cyrl-RS" dirty="0" smtClean="0"/>
              <a:t>са </a:t>
            </a:r>
            <a:r>
              <a:rPr lang="sr" dirty="0" smtClean="0"/>
              <a:t>две</a:t>
            </a:r>
            <a:r>
              <a:rPr lang="sr-Cyrl-RS" dirty="0" smtClean="0"/>
              <a:t> (обе)</a:t>
            </a:r>
            <a:r>
              <a:rPr lang="sr" dirty="0" smtClean="0"/>
              <a:t> </a:t>
            </a:r>
            <a:r>
              <a:rPr lang="sr" dirty="0"/>
              <a:t>стране.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221" y="0"/>
            <a:ext cx="341378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73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/>
              <a:t>Главне телесне шупљине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34" y="1500843"/>
            <a:ext cx="7847045" cy="526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437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" dirty="0"/>
              <a:t>Региони грудног коша и </a:t>
            </a:r>
            <a:r>
              <a:rPr lang="sr" dirty="0" smtClean="0"/>
              <a:t>абдомена; Квадранти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16" y="1821668"/>
            <a:ext cx="2773395" cy="499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759" y="1933208"/>
            <a:ext cx="3145874" cy="475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184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406" y="1"/>
            <a:ext cx="1106959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 smtClean="0"/>
              <a:t>ГРАЂ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" dirty="0"/>
              <a:t>ТЕЛА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717111"/>
            <a:ext cx="8755087" cy="1539265"/>
          </a:xfrm>
        </p:spPr>
        <p:txBody>
          <a:bodyPr>
            <a:normAutofit fontScale="62500" lnSpcReduction="20000"/>
          </a:bodyPr>
          <a:lstStyle/>
          <a:p>
            <a:r>
              <a:rPr lang="sr" dirty="0"/>
              <a:t>Тело се састоји од све већих и сложенијих структурних јединица. Од најмањих до највећих, то су ћелије, ткива, органи и </a:t>
            </a:r>
            <a:r>
              <a:rPr lang="sr" dirty="0" smtClean="0"/>
              <a:t>системи </a:t>
            </a:r>
            <a:r>
              <a:rPr lang="sr" dirty="0" smtClean="0"/>
              <a:t>тела. </a:t>
            </a:r>
            <a:r>
              <a:rPr lang="sr" dirty="0" smtClean="0"/>
              <a:t>Радећи </a:t>
            </a:r>
            <a:r>
              <a:rPr lang="sr" dirty="0"/>
              <a:t>заједно, ове структуре чине комплетно тело и омогућавају му да правилно функционише.</a:t>
            </a:r>
          </a:p>
        </p:txBody>
      </p:sp>
    </p:spTree>
    <p:extLst>
      <p:ext uri="{BB962C8B-B14F-4D97-AF65-F5344CB8AC3E}">
        <p14:creationId xmlns:p14="http://schemas.microsoft.com/office/powerpoint/2010/main" val="64627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 smtClean="0"/>
              <a:t>Ћелије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" b="1" dirty="0"/>
              <a:t>Ћелије </a:t>
            </a:r>
            <a:r>
              <a:rPr lang="sr" dirty="0"/>
              <a:t>су основне структурне и функционалне јединице тела. Ћелије су специјализоване и груписане заједно да формирају ткива и </a:t>
            </a:r>
            <a:r>
              <a:rPr lang="sr" dirty="0" smtClean="0"/>
              <a:t>органе.</a:t>
            </a:r>
            <a:endParaRPr lang="sr-Latn-RS" dirty="0" smtClean="0"/>
          </a:p>
          <a:p>
            <a:r>
              <a:rPr lang="sr" b="1" dirty="0"/>
              <a:t>Ћелијска</a:t>
            </a:r>
            <a:r>
              <a:rPr lang="sr" dirty="0"/>
              <a:t> </a:t>
            </a:r>
            <a:r>
              <a:rPr lang="sr" b="1" dirty="0"/>
              <a:t>мембрана </a:t>
            </a:r>
            <a:r>
              <a:rPr lang="sr" dirty="0" smtClean="0"/>
              <a:t> </a:t>
            </a:r>
            <a:r>
              <a:rPr lang="sr" dirty="0"/>
              <a:t>је ткиво које окружује и штити садржај ћелије тако што га одваја од спољашње </a:t>
            </a:r>
            <a:r>
              <a:rPr lang="sr" dirty="0" smtClean="0"/>
              <a:t>средине.</a:t>
            </a:r>
            <a:endParaRPr lang="sr-Latn-RS" dirty="0" smtClean="0"/>
          </a:p>
          <a:p>
            <a:r>
              <a:rPr lang="sr" b="1" dirty="0" smtClean="0"/>
              <a:t>Цитоплазма</a:t>
            </a:r>
            <a:r>
              <a:rPr lang="sr" dirty="0" smtClean="0"/>
              <a:t> </a:t>
            </a:r>
            <a:r>
              <a:rPr lang="sr-Cyrl-RS" dirty="0" smtClean="0"/>
              <a:t>ј</a:t>
            </a:r>
            <a:r>
              <a:rPr lang="sr" dirty="0" smtClean="0"/>
              <a:t>е </a:t>
            </a:r>
            <a:r>
              <a:rPr lang="sr" dirty="0"/>
              <a:t>материјал унутар ћелијске мембране који није део језгра </a:t>
            </a:r>
            <a:r>
              <a:rPr lang="sr" dirty="0" smtClean="0"/>
              <a:t>(цит </a:t>
            </a:r>
            <a:r>
              <a:rPr lang="sr" dirty="0"/>
              <a:t>/о значи ћелија , </a:t>
            </a:r>
            <a:r>
              <a:rPr lang="sr" dirty="0" smtClean="0"/>
              <a:t>а- плазма значи формативни </a:t>
            </a:r>
            <a:r>
              <a:rPr lang="sr" dirty="0" smtClean="0"/>
              <a:t>материјал ћелије).</a:t>
            </a:r>
            <a:endParaRPr lang="sr-Latn-RS" dirty="0"/>
          </a:p>
          <a:p>
            <a:r>
              <a:rPr lang="sr" b="1" dirty="0" smtClean="0"/>
              <a:t>Језгро</a:t>
            </a:r>
            <a:r>
              <a:rPr lang="sr" dirty="0" smtClean="0"/>
              <a:t> </a:t>
            </a:r>
            <a:r>
              <a:rPr lang="sr" dirty="0" smtClean="0"/>
              <a:t>(</a:t>
            </a:r>
            <a:r>
              <a:rPr lang="sr-Cyrl-RS" dirty="0" smtClean="0"/>
              <a:t>нуклеус)</a:t>
            </a:r>
            <a:r>
              <a:rPr lang="sr" dirty="0" smtClean="0"/>
              <a:t>, </a:t>
            </a:r>
            <a:r>
              <a:rPr lang="sr" dirty="0"/>
              <a:t>које је окружено нуклеарном мембраном, је структура унутар ћелије. Има две важне функције: контролише активности ћелије и помаже ћелијској подели.</a:t>
            </a:r>
          </a:p>
        </p:txBody>
      </p:sp>
    </p:spTree>
    <p:extLst>
      <p:ext uri="{BB962C8B-B14F-4D97-AF65-F5344CB8AC3E}">
        <p14:creationId xmlns:p14="http://schemas.microsoft.com/office/powerpoint/2010/main" val="367437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514" y="0"/>
            <a:ext cx="1000648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731" y="2919983"/>
            <a:ext cx="3197290" cy="1018033"/>
          </a:xfrm>
        </p:spPr>
        <p:txBody>
          <a:bodyPr>
            <a:normAutofit fontScale="90000"/>
          </a:bodyPr>
          <a:lstStyle/>
          <a:p>
            <a:r>
              <a:rPr lang="sr" dirty="0" smtClean="0"/>
              <a:t>Основн</a:t>
            </a:r>
            <a:r>
              <a:rPr lang="sr-Cyrl-RS" dirty="0" smtClean="0"/>
              <a:t>е структуре</a:t>
            </a:r>
            <a:r>
              <a:rPr lang="sr" dirty="0" smtClean="0"/>
              <a:t> </a:t>
            </a:r>
            <a:r>
              <a:rPr lang="sr" dirty="0" smtClean="0"/>
              <a:t>ћелија и молекул ДНК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84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/>
              <a:t>ГЕНЕТИКА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" b="1" dirty="0" smtClean="0"/>
              <a:t>Ген</a:t>
            </a:r>
            <a:r>
              <a:rPr lang="sr" dirty="0" smtClean="0"/>
              <a:t> је фундаменталн</a:t>
            </a:r>
            <a:r>
              <a:rPr lang="sr-Cyrl-RS" dirty="0" smtClean="0"/>
              <a:t>а</a:t>
            </a:r>
            <a:r>
              <a:rPr lang="sr" dirty="0" smtClean="0"/>
              <a:t> физичк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" dirty="0" smtClean="0"/>
              <a:t>и функционална јединица </a:t>
            </a:r>
            <a:r>
              <a:rPr lang="sr" dirty="0" smtClean="0"/>
              <a:t>наследности.</a:t>
            </a:r>
            <a:r>
              <a:rPr lang="sr" dirty="0"/>
              <a:t>​</a:t>
            </a:r>
            <a:r>
              <a:rPr lang="sr" dirty="0" smtClean="0"/>
              <a:t> Гени </a:t>
            </a:r>
            <a:r>
              <a:rPr lang="sr-Cyrl-RS" dirty="0" smtClean="0"/>
              <a:t>одређују појаву </a:t>
            </a:r>
            <a:r>
              <a:rPr lang="sr" dirty="0" smtClean="0"/>
              <a:t>наслед</a:t>
            </a:r>
            <a:r>
              <a:rPr lang="sr-Cyrl-RS" dirty="0" smtClean="0"/>
              <a:t>них</a:t>
            </a:r>
            <a:r>
              <a:rPr lang="sr" dirty="0" smtClean="0"/>
              <a:t> поремећај</a:t>
            </a:r>
            <a:r>
              <a:rPr lang="sr-Cyrl-RS" dirty="0"/>
              <a:t>а</a:t>
            </a:r>
            <a:r>
              <a:rPr lang="sr" dirty="0" smtClean="0"/>
              <a:t> </a:t>
            </a:r>
            <a:r>
              <a:rPr lang="sr" dirty="0" smtClean="0"/>
              <a:t>и све физичке особине </a:t>
            </a:r>
            <a:r>
              <a:rPr lang="sr" dirty="0" smtClean="0"/>
              <a:t>као</a:t>
            </a:r>
            <a:r>
              <a:rPr lang="sr-Cyrl-RS" dirty="0" smtClean="0"/>
              <a:t> што су</a:t>
            </a:r>
            <a:r>
              <a:rPr lang="sr" dirty="0" smtClean="0"/>
              <a:t> </a:t>
            </a:r>
            <a:r>
              <a:rPr lang="sr-Cyrl-RS" dirty="0" smtClean="0"/>
              <a:t>боја и структура </a:t>
            </a:r>
            <a:r>
              <a:rPr lang="sr" dirty="0" smtClean="0"/>
              <a:t>кос</a:t>
            </a:r>
            <a:r>
              <a:rPr lang="sr-Cyrl-RS" dirty="0" smtClean="0"/>
              <a:t>е</a:t>
            </a:r>
            <a:r>
              <a:rPr lang="sr" dirty="0" smtClean="0"/>
              <a:t>, </a:t>
            </a:r>
            <a:r>
              <a:rPr lang="sr-Cyrl-RS" dirty="0" smtClean="0"/>
              <a:t>боја </a:t>
            </a:r>
            <a:r>
              <a:rPr lang="sr" dirty="0" smtClean="0"/>
              <a:t>кож</a:t>
            </a:r>
            <a:r>
              <a:rPr lang="sr-Cyrl-RS" dirty="0" smtClean="0"/>
              <a:t>е,</a:t>
            </a:r>
            <a:r>
              <a:rPr lang="sr" dirty="0" smtClean="0"/>
              <a:t> боја </a:t>
            </a:r>
            <a:r>
              <a:rPr lang="sr-Cyrl-RS" dirty="0" smtClean="0"/>
              <a:t>очију</a:t>
            </a:r>
            <a:r>
              <a:rPr lang="sr" dirty="0" smtClean="0"/>
              <a:t>.</a:t>
            </a:r>
            <a:endParaRPr lang="sr-Latn-RS" dirty="0" smtClean="0"/>
          </a:p>
          <a:p>
            <a:r>
              <a:rPr lang="sr" b="1" dirty="0" smtClean="0"/>
              <a:t>Генетика</a:t>
            </a:r>
            <a:r>
              <a:rPr lang="sr" dirty="0" smtClean="0"/>
              <a:t> </a:t>
            </a:r>
            <a:r>
              <a:rPr lang="sr" dirty="0"/>
              <a:t>је </a:t>
            </a:r>
            <a:r>
              <a:rPr lang="sr-Cyrl-RS" dirty="0" smtClean="0"/>
              <a:t>наука која проучава </a:t>
            </a:r>
            <a:r>
              <a:rPr lang="sr" dirty="0" smtClean="0"/>
              <a:t>како </a:t>
            </a:r>
            <a:r>
              <a:rPr lang="sr-Cyrl-RS" dirty="0" smtClean="0"/>
              <a:t>се </a:t>
            </a:r>
            <a:r>
              <a:rPr lang="sr" dirty="0" smtClean="0"/>
              <a:t>гени преносе </a:t>
            </a:r>
            <a:r>
              <a:rPr lang="sr-Cyrl-RS" dirty="0" smtClean="0"/>
              <a:t>са </a:t>
            </a:r>
            <a:r>
              <a:rPr lang="sr" dirty="0" smtClean="0"/>
              <a:t>родитеља </a:t>
            </a:r>
            <a:r>
              <a:rPr lang="sr-Cyrl-RS" dirty="0" smtClean="0"/>
              <a:t>на потомство, као и </a:t>
            </a:r>
            <a:r>
              <a:rPr lang="sr" dirty="0" smtClean="0"/>
              <a:t>улог</a:t>
            </a:r>
            <a:r>
              <a:rPr lang="sr-Cyrl-RS" dirty="0" smtClean="0"/>
              <a:t>у</a:t>
            </a:r>
            <a:r>
              <a:rPr lang="sr" dirty="0" smtClean="0"/>
              <a:t>​ </a:t>
            </a:r>
            <a:r>
              <a:rPr lang="sr" dirty="0" smtClean="0"/>
              <a:t>гена </a:t>
            </a:r>
            <a:r>
              <a:rPr lang="sr" dirty="0"/>
              <a:t>у здрављу и </a:t>
            </a:r>
            <a:r>
              <a:rPr lang="sr" dirty="0" smtClean="0"/>
              <a:t>болести</a:t>
            </a:r>
            <a:endParaRPr lang="sr" dirty="0" smtClean="0"/>
          </a:p>
          <a:p>
            <a:r>
              <a:rPr lang="sr-Cyrl-RS" dirty="0"/>
              <a:t>С</a:t>
            </a:r>
            <a:r>
              <a:rPr lang="sr" dirty="0" smtClean="0"/>
              <a:t>пецијалиста </a:t>
            </a:r>
            <a:r>
              <a:rPr lang="sr" dirty="0" smtClean="0"/>
              <a:t>за ово </a:t>
            </a:r>
            <a:r>
              <a:rPr lang="sr-Cyrl-RS" dirty="0" smtClean="0"/>
              <a:t>научно </a:t>
            </a:r>
            <a:r>
              <a:rPr lang="sr" dirty="0" smtClean="0"/>
              <a:t>поље </a:t>
            </a:r>
            <a:r>
              <a:rPr lang="sr" dirty="0" smtClean="0"/>
              <a:t>је познат као </a:t>
            </a:r>
            <a:r>
              <a:rPr lang="sr" dirty="0" smtClean="0"/>
              <a:t>генетичар </a:t>
            </a:r>
            <a:endParaRPr lang="sr" dirty="0"/>
          </a:p>
        </p:txBody>
      </p:sp>
    </p:spTree>
    <p:extLst>
      <p:ext uri="{BB962C8B-B14F-4D97-AF65-F5344CB8AC3E}">
        <p14:creationId xmlns:p14="http://schemas.microsoft.com/office/powerpoint/2010/main" val="64627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 smtClean="0"/>
              <a:t>Доминантн</a:t>
            </a:r>
            <a:r>
              <a:rPr lang="sr-Cyrl-RS" dirty="0" smtClean="0"/>
              <a:t>и</a:t>
            </a:r>
            <a:r>
              <a:rPr lang="sr" dirty="0" smtClean="0"/>
              <a:t> </a:t>
            </a:r>
            <a:r>
              <a:rPr lang="sr" dirty="0" smtClean="0"/>
              <a:t>и </a:t>
            </a:r>
            <a:r>
              <a:rPr lang="sr-Cyrl-RS" dirty="0"/>
              <a:t>р</a:t>
            </a:r>
            <a:r>
              <a:rPr lang="sr" dirty="0" smtClean="0"/>
              <a:t>ецесив</a:t>
            </a:r>
            <a:r>
              <a:rPr lang="sr-Cyrl-RS" dirty="0" smtClean="0"/>
              <a:t>ни</a:t>
            </a:r>
            <a:r>
              <a:rPr lang="sr" dirty="0" smtClean="0"/>
              <a:t> </a:t>
            </a:r>
            <a:r>
              <a:rPr lang="sr" dirty="0" smtClean="0"/>
              <a:t>Гени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894399"/>
            <a:ext cx="8969127" cy="486532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sr" dirty="0" smtClean="0"/>
              <a:t>Сваки </a:t>
            </a:r>
            <a:r>
              <a:rPr lang="sr" dirty="0" smtClean="0"/>
              <a:t>новоформиран</a:t>
            </a:r>
            <a:r>
              <a:rPr lang="sr-Cyrl-RS" dirty="0" smtClean="0"/>
              <a:t>и</a:t>
            </a:r>
            <a:r>
              <a:rPr lang="sr" dirty="0" smtClean="0"/>
              <a:t> </a:t>
            </a:r>
            <a:r>
              <a:rPr lang="sr" dirty="0" smtClean="0"/>
              <a:t>појединац прима два </a:t>
            </a:r>
            <a:r>
              <a:rPr lang="sr" dirty="0" smtClean="0"/>
              <a:t>ген</a:t>
            </a:r>
            <a:r>
              <a:rPr lang="sr-Cyrl-RS" dirty="0" smtClean="0"/>
              <a:t>а који преносе одређену</a:t>
            </a:r>
            <a:r>
              <a:rPr lang="sr" dirty="0" smtClean="0"/>
              <a:t> генетск</a:t>
            </a:r>
            <a:r>
              <a:rPr lang="sr-Cyrl-RS" dirty="0" smtClean="0"/>
              <a:t>у</a:t>
            </a:r>
            <a:r>
              <a:rPr lang="sr" dirty="0" smtClean="0"/>
              <a:t> особин</a:t>
            </a:r>
            <a:r>
              <a:rPr lang="sr-Cyrl-RS" dirty="0" smtClean="0"/>
              <a:t>у</a:t>
            </a:r>
            <a:r>
              <a:rPr lang="sr" dirty="0" smtClean="0"/>
              <a:t>: јед</a:t>
            </a:r>
            <a:r>
              <a:rPr lang="sr-Cyrl-RS" dirty="0" smtClean="0"/>
              <a:t>а</a:t>
            </a:r>
            <a:r>
              <a:rPr lang="sr" dirty="0" smtClean="0"/>
              <a:t>н </a:t>
            </a:r>
            <a:r>
              <a:rPr lang="sr" dirty="0"/>
              <a:t>од оца и </a:t>
            </a:r>
            <a:r>
              <a:rPr lang="sr" dirty="0" smtClean="0"/>
              <a:t>јед</a:t>
            </a:r>
            <a:r>
              <a:rPr lang="sr-Cyrl-RS" dirty="0" smtClean="0"/>
              <a:t>а</a:t>
            </a:r>
            <a:r>
              <a:rPr lang="sr" dirty="0" smtClean="0"/>
              <a:t>н </a:t>
            </a:r>
            <a:r>
              <a:rPr lang="sr" dirty="0"/>
              <a:t>од мајке.</a:t>
            </a:r>
            <a:endParaRPr lang="sr-Latn-RS" dirty="0" err="1" smtClean="0"/>
          </a:p>
          <a:p>
            <a:pPr marL="1104886" lvl="1" indent="-571500"/>
            <a:r>
              <a:rPr lang="sr" dirty="0" smtClean="0"/>
              <a:t>Када </a:t>
            </a:r>
            <a:r>
              <a:rPr lang="sr-Cyrl-RS" dirty="0" smtClean="0"/>
              <a:t>се</a:t>
            </a:r>
            <a:r>
              <a:rPr lang="sr" dirty="0" smtClean="0"/>
              <a:t> </a:t>
            </a:r>
            <a:r>
              <a:rPr lang="sr" b="1" dirty="0" smtClean="0"/>
              <a:t>доминантан </a:t>
            </a:r>
            <a:r>
              <a:rPr lang="sr" b="1" dirty="0" smtClean="0"/>
              <a:t>ген</a:t>
            </a:r>
            <a:r>
              <a:rPr lang="sr" dirty="0" smtClean="0"/>
              <a:t> наследи</a:t>
            </a:r>
            <a:r>
              <a:rPr lang="sr-Cyrl-RS" dirty="0" smtClean="0"/>
              <a:t> од</a:t>
            </a:r>
            <a:r>
              <a:rPr lang="sr" dirty="0" smtClean="0"/>
              <a:t> било</a:t>
            </a:r>
            <a:r>
              <a:rPr lang="sr-Cyrl-RS" dirty="0" smtClean="0"/>
              <a:t> ког</a:t>
            </a:r>
            <a:r>
              <a:rPr lang="sr" dirty="0" smtClean="0"/>
              <a:t> родитељ</a:t>
            </a:r>
            <a:r>
              <a:rPr lang="sr-Cyrl-RS" dirty="0" smtClean="0"/>
              <a:t>а</a:t>
            </a:r>
            <a:r>
              <a:rPr lang="sr" dirty="0" smtClean="0"/>
              <a:t>, потомство </a:t>
            </a:r>
            <a:r>
              <a:rPr lang="sr-Cyrl-RS" i="1" dirty="0" smtClean="0"/>
              <a:t>мора </a:t>
            </a:r>
            <a:r>
              <a:rPr lang="sr" dirty="0" smtClean="0"/>
              <a:t>наследити </a:t>
            </a:r>
            <a:r>
              <a:rPr lang="sr" dirty="0" smtClean="0"/>
              <a:t>то </a:t>
            </a:r>
            <a:r>
              <a:rPr lang="sr" dirty="0" smtClean="0"/>
              <a:t>генетск</a:t>
            </a:r>
            <a:r>
              <a:rPr lang="sr-Cyrl-RS" dirty="0" smtClean="0"/>
              <a:t>о</a:t>
            </a:r>
            <a:r>
              <a:rPr lang="sr" dirty="0" smtClean="0"/>
              <a:t> </a:t>
            </a:r>
            <a:r>
              <a:rPr lang="sr" dirty="0" smtClean="0"/>
              <a:t>стање или </a:t>
            </a:r>
            <a:r>
              <a:rPr lang="sr" dirty="0" smtClean="0"/>
              <a:t>карактеристи</a:t>
            </a:r>
            <a:r>
              <a:rPr lang="sr-Cyrl-RS" dirty="0" smtClean="0"/>
              <a:t>ку</a:t>
            </a:r>
            <a:r>
              <a:rPr lang="sr" dirty="0" smtClean="0"/>
              <a:t>. </a:t>
            </a:r>
            <a:r>
              <a:rPr lang="sr-Cyrl-RS" dirty="0" smtClean="0"/>
              <a:t>Тако</a:t>
            </a:r>
            <a:r>
              <a:rPr lang="sr" dirty="0" smtClean="0"/>
              <a:t> </a:t>
            </a:r>
            <a:r>
              <a:rPr lang="sr" dirty="0" smtClean="0"/>
              <a:t>на </a:t>
            </a:r>
            <a:r>
              <a:rPr lang="sr" dirty="0" smtClean="0"/>
              <a:t>пример, </a:t>
            </a:r>
            <a:r>
              <a:rPr lang="sr" dirty="0" smtClean="0"/>
              <a:t>пеге су </a:t>
            </a:r>
            <a:r>
              <a:rPr lang="sr" dirty="0" smtClean="0"/>
              <a:t>физичка </a:t>
            </a:r>
            <a:r>
              <a:rPr lang="sr" dirty="0"/>
              <a:t>особина која </a:t>
            </a:r>
            <a:r>
              <a:rPr lang="sr" dirty="0" smtClean="0"/>
              <a:t>је преноси </a:t>
            </a:r>
            <a:r>
              <a:rPr lang="sr-Cyrl-RS" dirty="0" smtClean="0"/>
              <a:t>к</a:t>
            </a:r>
            <a:r>
              <a:rPr lang="sr" dirty="0" smtClean="0"/>
              <a:t>а</a:t>
            </a:r>
            <a:r>
              <a:rPr lang="sr-Cyrl-RS" dirty="0" smtClean="0"/>
              <a:t>о</a:t>
            </a:r>
            <a:r>
              <a:rPr lang="sr" dirty="0" smtClean="0"/>
              <a:t> </a:t>
            </a:r>
            <a:r>
              <a:rPr lang="sr" dirty="0" smtClean="0"/>
              <a:t>доминантан ген. Тако </a:t>
            </a:r>
            <a:r>
              <a:rPr lang="sr" dirty="0" smtClean="0"/>
              <a:t>је, </a:t>
            </a:r>
            <a:r>
              <a:rPr lang="sr" dirty="0"/>
              <a:t>такође</a:t>
            </a:r>
            <a:r>
              <a:rPr lang="sr" dirty="0" smtClean="0"/>
              <a:t> наследни поремећај </a:t>
            </a:r>
            <a:r>
              <a:rPr lang="sr" dirty="0" smtClean="0"/>
              <a:t>Х</a:t>
            </a:r>
            <a:r>
              <a:rPr lang="sr-Cyrl-RS" dirty="0" smtClean="0"/>
              <a:t>а</a:t>
            </a:r>
            <a:r>
              <a:rPr lang="sr" dirty="0" smtClean="0"/>
              <a:t>нтингто</a:t>
            </a:r>
            <a:r>
              <a:rPr lang="sr-Cyrl-RS" dirty="0" smtClean="0"/>
              <a:t>нова</a:t>
            </a:r>
            <a:r>
              <a:rPr lang="sr" dirty="0" smtClean="0"/>
              <a:t> </a:t>
            </a:r>
            <a:r>
              <a:rPr lang="sr" dirty="0" smtClean="0"/>
              <a:t>болест </a:t>
            </a:r>
            <a:r>
              <a:rPr lang="sr" dirty="0"/>
              <a:t>.</a:t>
            </a:r>
            <a:endParaRPr lang="sr-Latn-RS" dirty="0" smtClean="0"/>
          </a:p>
          <a:p>
            <a:pPr marL="1104886" lvl="1" indent="-571500"/>
            <a:r>
              <a:rPr lang="sr" dirty="0" smtClean="0"/>
              <a:t>Када </a:t>
            </a:r>
            <a:r>
              <a:rPr lang="sr-Cyrl-RS" dirty="0"/>
              <a:t>ј</a:t>
            </a:r>
            <a:r>
              <a:rPr lang="sr" dirty="0" smtClean="0"/>
              <a:t>е </a:t>
            </a:r>
            <a:r>
              <a:rPr lang="sr" dirty="0" smtClean="0"/>
              <a:t>исти </a:t>
            </a:r>
            <a:r>
              <a:rPr lang="sr" b="1" dirty="0" smtClean="0"/>
              <a:t>рецесиван ген </a:t>
            </a:r>
            <a:r>
              <a:rPr lang="sr-Cyrl-RS" dirty="0" smtClean="0"/>
              <a:t>потомак</a:t>
            </a:r>
            <a:r>
              <a:rPr lang="sr" dirty="0" smtClean="0"/>
              <a:t> </a:t>
            </a:r>
            <a:r>
              <a:rPr lang="sr" dirty="0" smtClean="0"/>
              <a:t>наследио из оба </a:t>
            </a:r>
            <a:r>
              <a:rPr lang="sr" dirty="0" smtClean="0"/>
              <a:t>родитеља, </a:t>
            </a:r>
            <a:r>
              <a:rPr lang="sr-Cyrl-RS" dirty="0" smtClean="0"/>
              <a:t>он</a:t>
            </a:r>
            <a:r>
              <a:rPr lang="sr" dirty="0" smtClean="0"/>
              <a:t> </a:t>
            </a:r>
            <a:r>
              <a:rPr lang="sr-Cyrl-RS" i="1" dirty="0" smtClean="0"/>
              <a:t>мора</a:t>
            </a:r>
            <a:r>
              <a:rPr lang="sr" i="1" dirty="0" smtClean="0"/>
              <a:t> </a:t>
            </a:r>
            <a:r>
              <a:rPr lang="sr" i="1" dirty="0" smtClean="0"/>
              <a:t>имати </a:t>
            </a:r>
            <a:r>
              <a:rPr lang="sr" dirty="0" smtClean="0"/>
              <a:t>то стање. На </a:t>
            </a:r>
            <a:r>
              <a:rPr lang="sr" dirty="0"/>
              <a:t>пример </a:t>
            </a:r>
            <a:r>
              <a:rPr lang="sr" dirty="0" smtClean="0"/>
              <a:t>, </a:t>
            </a:r>
            <a:r>
              <a:rPr lang="sr" i="1" dirty="0" smtClean="0">
                <a:solidFill>
                  <a:srgbClr val="FF0000"/>
                </a:solidFill>
              </a:rPr>
              <a:t>анемиј</a:t>
            </a:r>
            <a:r>
              <a:rPr lang="sr-Cyrl-RS" i="1" dirty="0" smtClean="0">
                <a:solidFill>
                  <a:srgbClr val="FF0000"/>
                </a:solidFill>
              </a:rPr>
              <a:t>а српастих ћелија</a:t>
            </a:r>
            <a:r>
              <a:rPr lang="sr" i="1" dirty="0" smtClean="0">
                <a:solidFill>
                  <a:srgbClr val="FF0000"/>
                </a:solidFill>
              </a:rPr>
              <a:t> </a:t>
            </a:r>
            <a:r>
              <a:rPr lang="sr" dirty="0" smtClean="0"/>
              <a:t>је </a:t>
            </a:r>
            <a:r>
              <a:rPr lang="sr-Cyrl-RS" dirty="0" smtClean="0"/>
              <a:t>болест која се преноси аутозомно рецесивно</a:t>
            </a:r>
            <a:r>
              <a:rPr lang="sr" dirty="0" smtClean="0"/>
              <a:t>. </a:t>
            </a:r>
            <a:r>
              <a:rPr lang="sr" dirty="0" smtClean="0"/>
              <a:t>Када </a:t>
            </a:r>
            <a:r>
              <a:rPr lang="sr" dirty="0" smtClean="0"/>
              <a:t>ов</a:t>
            </a:r>
            <a:r>
              <a:rPr lang="sr-Cyrl-RS" dirty="0" smtClean="0"/>
              <a:t>ај</a:t>
            </a:r>
            <a:r>
              <a:rPr lang="sr" dirty="0" smtClean="0"/>
              <a:t> </a:t>
            </a:r>
            <a:r>
              <a:rPr lang="sr" dirty="0" smtClean="0"/>
              <a:t>ген </a:t>
            </a:r>
            <a:r>
              <a:rPr lang="sr-Cyrl-RS" dirty="0" smtClean="0"/>
              <a:t>се</a:t>
            </a:r>
            <a:r>
              <a:rPr lang="sr" dirty="0" smtClean="0"/>
              <a:t> пренос</a:t>
            </a:r>
            <a:r>
              <a:rPr lang="sr-Cyrl-RS" dirty="0" smtClean="0"/>
              <a:t>е</a:t>
            </a:r>
            <a:r>
              <a:rPr lang="sr" dirty="0" smtClean="0"/>
              <a:t> </a:t>
            </a:r>
            <a:r>
              <a:rPr lang="sr" dirty="0" smtClean="0"/>
              <a:t>од стране и </a:t>
            </a:r>
            <a:r>
              <a:rPr lang="sr" dirty="0" smtClean="0"/>
              <a:t>једно</a:t>
            </a:r>
            <a:r>
              <a:rPr lang="sr-Cyrl-RS" dirty="0" smtClean="0"/>
              <a:t>г</a:t>
            </a:r>
            <a:r>
              <a:rPr lang="sr" dirty="0" smtClean="0"/>
              <a:t> </a:t>
            </a:r>
            <a:r>
              <a:rPr lang="sr" dirty="0" smtClean="0"/>
              <a:t>и </a:t>
            </a:r>
            <a:r>
              <a:rPr lang="sr" dirty="0" smtClean="0"/>
              <a:t>друго</a:t>
            </a:r>
            <a:r>
              <a:rPr lang="sr-Cyrl-RS" dirty="0" smtClean="0"/>
              <a:t>г</a:t>
            </a:r>
            <a:r>
              <a:rPr lang="sr" dirty="0" smtClean="0"/>
              <a:t> родитељ</a:t>
            </a:r>
            <a:r>
              <a:rPr lang="sr-Cyrl-RS" dirty="0" smtClean="0"/>
              <a:t>а</a:t>
            </a:r>
            <a:r>
              <a:rPr lang="sr" dirty="0" smtClean="0"/>
              <a:t>,</a:t>
            </a:r>
            <a:r>
              <a:rPr lang="sr" dirty="0" smtClean="0"/>
              <a:t>​ дете </a:t>
            </a:r>
            <a:r>
              <a:rPr lang="sr-Cyrl-RS" i="1" dirty="0" smtClean="0"/>
              <a:t>мора </a:t>
            </a:r>
            <a:r>
              <a:rPr lang="sr" i="1" dirty="0" smtClean="0"/>
              <a:t>имати </a:t>
            </a:r>
            <a:r>
              <a:rPr lang="sr" dirty="0" smtClean="0"/>
              <a:t>анемиј</a:t>
            </a:r>
            <a:r>
              <a:rPr lang="sr-Cyrl-RS" dirty="0" smtClean="0"/>
              <a:t>у српастих ћелија</a:t>
            </a:r>
            <a:r>
              <a:rPr lang="sr" dirty="0" smtClean="0"/>
              <a:t>.</a:t>
            </a:r>
            <a:endParaRPr lang="sr-Latn-RS" dirty="0" err="1" smtClean="0"/>
          </a:p>
          <a:p>
            <a:pPr marL="1104886" lvl="1" indent="-571500"/>
            <a:r>
              <a:rPr lang="sr" dirty="0" smtClean="0"/>
              <a:t>Када </a:t>
            </a:r>
            <a:r>
              <a:rPr lang="sr-Cyrl-RS" dirty="0" smtClean="0"/>
              <a:t>је</a:t>
            </a:r>
            <a:r>
              <a:rPr lang="sr" dirty="0" smtClean="0"/>
              <a:t> </a:t>
            </a:r>
            <a:r>
              <a:rPr lang="sr" dirty="0" smtClean="0"/>
              <a:t>рецесиван ген </a:t>
            </a:r>
            <a:r>
              <a:rPr lang="sr" dirty="0" smtClean="0"/>
              <a:t>наследио </a:t>
            </a:r>
            <a:r>
              <a:rPr lang="sr-Cyrl-RS" dirty="0" smtClean="0"/>
              <a:t>од</a:t>
            </a:r>
            <a:r>
              <a:rPr lang="sr" dirty="0" smtClean="0"/>
              <a:t> </a:t>
            </a:r>
            <a:r>
              <a:rPr lang="sr" dirty="0" smtClean="0"/>
              <a:t>само </a:t>
            </a:r>
            <a:r>
              <a:rPr lang="sr" dirty="0" smtClean="0"/>
              <a:t>јед</a:t>
            </a:r>
            <a:r>
              <a:rPr lang="sr-Cyrl-RS" dirty="0" smtClean="0"/>
              <a:t>ног</a:t>
            </a:r>
            <a:r>
              <a:rPr lang="sr" dirty="0" smtClean="0"/>
              <a:t> родитељ</a:t>
            </a:r>
            <a:r>
              <a:rPr lang="sr-Cyrl-RS" dirty="0" smtClean="0"/>
              <a:t>а</a:t>
            </a:r>
            <a:r>
              <a:rPr lang="sr" dirty="0" smtClean="0"/>
              <a:t>, 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" dirty="0" smtClean="0"/>
              <a:t>нормалан ген </a:t>
            </a:r>
            <a:r>
              <a:rPr lang="sr" dirty="0" smtClean="0"/>
              <a:t>наследио </a:t>
            </a:r>
            <a:r>
              <a:rPr lang="sr-Cyrl-RS" dirty="0" smtClean="0"/>
              <a:t>од</a:t>
            </a:r>
            <a:r>
              <a:rPr lang="sr" dirty="0" smtClean="0"/>
              <a:t> друг</a:t>
            </a:r>
            <a:r>
              <a:rPr lang="sr-Cyrl-RS" dirty="0" smtClean="0"/>
              <a:t>ог</a:t>
            </a:r>
            <a:r>
              <a:rPr lang="sr" dirty="0" smtClean="0"/>
              <a:t> родитељ</a:t>
            </a:r>
            <a:r>
              <a:rPr lang="sr-Cyrl-RS" dirty="0" smtClean="0"/>
              <a:t>а</a:t>
            </a:r>
            <a:r>
              <a:rPr lang="sr" dirty="0" smtClean="0"/>
              <a:t>, </a:t>
            </a:r>
            <a:r>
              <a:rPr lang="sr" dirty="0" smtClean="0"/>
              <a:t>потомство </a:t>
            </a:r>
            <a:r>
              <a:rPr lang="sr" i="1" dirty="0" smtClean="0"/>
              <a:t>не</a:t>
            </a:r>
            <a:r>
              <a:rPr lang="sr-Cyrl-RS" i="1" dirty="0" smtClean="0"/>
              <a:t>ће</a:t>
            </a:r>
            <a:r>
              <a:rPr lang="sr" i="1" dirty="0" smtClean="0"/>
              <a:t> </a:t>
            </a:r>
            <a:r>
              <a:rPr lang="sr" i="1" dirty="0" smtClean="0"/>
              <a:t>имати </a:t>
            </a:r>
            <a:r>
              <a:rPr lang="sr" dirty="0" smtClean="0"/>
              <a:t>т</a:t>
            </a:r>
            <a:r>
              <a:rPr lang="sr-Cyrl-RS" dirty="0" smtClean="0"/>
              <a:t>о</a:t>
            </a:r>
            <a:r>
              <a:rPr lang="sr" dirty="0" smtClean="0"/>
              <a:t> стање. </a:t>
            </a:r>
            <a:r>
              <a:rPr lang="sr-Cyrl-RS" dirty="0" smtClean="0"/>
              <a:t>Ипак, иако ово дете неће развити анемију српастих ћелија, оно ће бити преносилац гена</a:t>
            </a:r>
            <a:r>
              <a:rPr lang="sr" dirty="0" smtClean="0"/>
              <a:t>. </a:t>
            </a:r>
            <a:r>
              <a:rPr lang="sr" dirty="0" smtClean="0"/>
              <a:t>Људи са </a:t>
            </a:r>
            <a:r>
              <a:rPr lang="sr" dirty="0" smtClean="0"/>
              <a:t>ово</a:t>
            </a:r>
            <a:r>
              <a:rPr lang="sr-Cyrl-RS" dirty="0" smtClean="0"/>
              <a:t>м</a:t>
            </a:r>
            <a:r>
              <a:rPr lang="sr" dirty="0" smtClean="0"/>
              <a:t> особин</a:t>
            </a:r>
            <a:r>
              <a:rPr lang="sr-Cyrl-RS" dirty="0" smtClean="0"/>
              <a:t>ом</a:t>
            </a:r>
            <a:r>
              <a:rPr lang="sr" dirty="0" smtClean="0"/>
              <a:t> </a:t>
            </a:r>
            <a:r>
              <a:rPr lang="sr-Cyrl-RS" dirty="0" smtClean="0"/>
              <a:t>ће у одређеном проценту моћи да пренесу ово обољење на потомство</a:t>
            </a:r>
            <a:r>
              <a:rPr lang="sr" dirty="0" smtClean="0"/>
              <a:t>.</a:t>
            </a:r>
            <a:r>
              <a:rPr lang="sr-Cyrl-RS" dirty="0" smtClean="0"/>
              <a:t> </a:t>
            </a:r>
            <a:r>
              <a:rPr lang="sr-Cyrl-RS" dirty="0" smtClean="0"/>
              <a:t>Када и у ком проценту? Истражите.</a:t>
            </a:r>
            <a:endParaRPr lang="sr-Cyrl-RS" dirty="0" smtClean="0"/>
          </a:p>
        </p:txBody>
      </p:sp>
    </p:spTree>
    <p:extLst>
      <p:ext uri="{BB962C8B-B14F-4D97-AF65-F5344CB8AC3E}">
        <p14:creationId xmlns:p14="http://schemas.microsoft.com/office/powerpoint/2010/main" val="367437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Људски</a:t>
            </a:r>
            <a:r>
              <a:rPr lang="sr" dirty="0" smtClean="0"/>
              <a:t> </a:t>
            </a:r>
            <a:r>
              <a:rPr lang="sr-Cyrl-RS" dirty="0"/>
              <a:t>г</a:t>
            </a:r>
            <a:r>
              <a:rPr lang="sr" dirty="0" smtClean="0"/>
              <a:t>еном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b="1" dirty="0"/>
              <a:t>Г</a:t>
            </a:r>
            <a:r>
              <a:rPr lang="sr" b="1" dirty="0" smtClean="0"/>
              <a:t>еном</a:t>
            </a:r>
            <a:r>
              <a:rPr lang="sr" dirty="0" smtClean="0"/>
              <a:t> </a:t>
            </a:r>
            <a:r>
              <a:rPr lang="sr" dirty="0"/>
              <a:t>је комплетан скуп генетских </a:t>
            </a:r>
            <a:r>
              <a:rPr lang="sr" dirty="0" smtClean="0"/>
              <a:t>информација </a:t>
            </a:r>
            <a:r>
              <a:rPr lang="sr-Cyrl-RS" dirty="0" smtClean="0"/>
              <a:t>о</a:t>
            </a:r>
            <a:r>
              <a:rPr lang="sr" dirty="0" smtClean="0"/>
              <a:t>рганизм</a:t>
            </a:r>
            <a:r>
              <a:rPr lang="sr-Cyrl-RS" dirty="0" smtClean="0"/>
              <a:t>а</a:t>
            </a:r>
            <a:r>
              <a:rPr lang="sr" dirty="0" smtClean="0"/>
              <a:t>. </a:t>
            </a:r>
            <a:endParaRPr lang="sr" dirty="0" smtClean="0"/>
          </a:p>
          <a:p>
            <a:r>
              <a:rPr lang="sr" dirty="0" smtClean="0"/>
              <a:t>Пројекат </a:t>
            </a:r>
            <a:r>
              <a:rPr lang="sr-Cyrl-RS" dirty="0" smtClean="0"/>
              <a:t>одређивања хуманог генома је показао да је људски геном заједнички, односно идентичан у </a:t>
            </a:r>
            <a:r>
              <a:rPr lang="sr" dirty="0" smtClean="0"/>
              <a:t>99 процен</a:t>
            </a:r>
            <a:r>
              <a:rPr lang="sr-Cyrl-RS" dirty="0" smtClean="0"/>
              <a:t>а</a:t>
            </a:r>
            <a:r>
              <a:rPr lang="sr" dirty="0" smtClean="0"/>
              <a:t>т</a:t>
            </a:r>
            <a:r>
              <a:rPr lang="sr-Cyrl-RS" dirty="0" smtClean="0"/>
              <a:t>а код свих људи на свету</a:t>
            </a:r>
            <a:r>
              <a:rPr lang="sr" dirty="0" smtClean="0"/>
              <a:t>. </a:t>
            </a:r>
            <a:endParaRPr lang="sr" dirty="0" smtClean="0"/>
          </a:p>
          <a:p>
            <a:r>
              <a:rPr lang="sr-Cyrl-RS" dirty="0" smtClean="0"/>
              <a:t>Прво комплетно мапирање хуманог генома је трајало око 13 година је публиковано 2003. године</a:t>
            </a:r>
            <a:r>
              <a:rPr lang="sr" dirty="0" smtClean="0"/>
              <a:t>.</a:t>
            </a:r>
            <a:endParaRPr lang="sr-Latn-RS" dirty="0" smtClean="0"/>
          </a:p>
          <a:p>
            <a:r>
              <a:rPr lang="sr" dirty="0" smtClean="0"/>
              <a:t>Научници </a:t>
            </a:r>
            <a:r>
              <a:rPr lang="sr" dirty="0"/>
              <a:t>су почели да предузимају следећи корак: покушавају да </a:t>
            </a:r>
            <a:r>
              <a:rPr lang="sr" dirty="0" smtClean="0"/>
              <a:t>разумеју </a:t>
            </a:r>
            <a:r>
              <a:rPr lang="sr" dirty="0" smtClean="0"/>
              <a:t>протеин</a:t>
            </a:r>
            <a:r>
              <a:rPr lang="sr-Cyrl-RS" dirty="0" smtClean="0"/>
              <a:t>е</a:t>
            </a:r>
            <a:r>
              <a:rPr lang="sr" dirty="0" smtClean="0"/>
              <a:t> кодиран</a:t>
            </a:r>
            <a:r>
              <a:rPr lang="sr-Cyrl-RS" dirty="0" smtClean="0"/>
              <a:t>е</a:t>
            </a:r>
            <a:r>
              <a:rPr lang="sr" dirty="0" smtClean="0"/>
              <a:t> </a:t>
            </a:r>
            <a:r>
              <a:rPr lang="sr" dirty="0" smtClean="0"/>
              <a:t>од стране </a:t>
            </a:r>
            <a:r>
              <a:rPr lang="sr-Cyrl-RS" dirty="0" smtClean="0"/>
              <a:t>секвенце </a:t>
            </a:r>
            <a:r>
              <a:rPr lang="sr" dirty="0" smtClean="0"/>
              <a:t>од </a:t>
            </a:r>
            <a:r>
              <a:rPr lang="sr" dirty="0"/>
              <a:t>30.000</a:t>
            </a:r>
            <a:r>
              <a:rPr lang="sr" dirty="0" smtClean="0"/>
              <a:t>​ </a:t>
            </a:r>
            <a:r>
              <a:rPr lang="sr" dirty="0" smtClean="0"/>
              <a:t>ген</a:t>
            </a:r>
            <a:r>
              <a:rPr lang="sr-Cyrl-RS" dirty="0" smtClean="0"/>
              <a:t>а</a:t>
            </a:r>
            <a:r>
              <a:rPr lang="s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84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" dirty="0"/>
              <a:t>Преглед </a:t>
            </a:r>
            <a:r>
              <a:rPr lang="sr" dirty="0" smtClean="0"/>
              <a:t>ЉУДСКОГ ТЕЛА У ЗДРАВЉУ И БОЛЕСТИ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r" b="1" dirty="0" smtClean="0"/>
              <a:t>Анатомски </a:t>
            </a:r>
            <a:r>
              <a:rPr lang="sr" b="1" dirty="0"/>
              <a:t>референтни </a:t>
            </a:r>
            <a:r>
              <a:rPr lang="sr" b="1" dirty="0" smtClean="0"/>
              <a:t>системи</a:t>
            </a:r>
            <a:r>
              <a:rPr lang="sr" dirty="0" smtClean="0"/>
              <a:t>: </a:t>
            </a:r>
            <a:r>
              <a:rPr lang="sr" dirty="0"/>
              <a:t>Термини који се користе за описивање положаја равни тела, праваца и </a:t>
            </a:r>
            <a:r>
              <a:rPr lang="sr" dirty="0" smtClean="0"/>
              <a:t>шупљина</a:t>
            </a:r>
            <a:endParaRPr lang="sr-Latn-RS" dirty="0" smtClean="0"/>
          </a:p>
          <a:p>
            <a:r>
              <a:rPr lang="sr" b="1" dirty="0" smtClean="0"/>
              <a:t>Структуре тела</a:t>
            </a:r>
            <a:r>
              <a:rPr lang="sr" dirty="0" smtClean="0"/>
              <a:t>: </a:t>
            </a:r>
            <a:r>
              <a:rPr lang="sr" dirty="0"/>
              <a:t>ћелије, ткива и жлезде које формирају системе тела који раде заједно како би омогућили телу да правилно функционише </a:t>
            </a:r>
            <a:r>
              <a:rPr lang="sr" dirty="0" smtClean="0"/>
              <a:t> </a:t>
            </a:r>
            <a:endParaRPr lang="sr-Latn-RS" dirty="0" smtClean="0"/>
          </a:p>
          <a:p>
            <a:r>
              <a:rPr lang="sr" b="1" dirty="0" smtClean="0"/>
              <a:t>Генетика</a:t>
            </a:r>
            <a:r>
              <a:rPr lang="sr" dirty="0" smtClean="0"/>
              <a:t>: </a:t>
            </a:r>
            <a:r>
              <a:rPr lang="sr" dirty="0"/>
              <a:t>Генетске компоненте које преносе карактеристике са родитеља на њихову </a:t>
            </a:r>
            <a:r>
              <a:rPr lang="sr" dirty="0" smtClean="0"/>
              <a:t>децу </a:t>
            </a:r>
            <a:endParaRPr lang="sr-Latn-RS" dirty="0" smtClean="0"/>
          </a:p>
          <a:p>
            <a:r>
              <a:rPr lang="sr" b="1" dirty="0" smtClean="0"/>
              <a:t>Ткива</a:t>
            </a:r>
            <a:r>
              <a:rPr lang="sr" dirty="0" smtClean="0"/>
              <a:t>: </a:t>
            </a:r>
            <a:r>
              <a:rPr lang="sr" dirty="0"/>
              <a:t>Група сличних специјализованих ћелија које раде заједно на обављању одређених </a:t>
            </a:r>
            <a:r>
              <a:rPr lang="sr" dirty="0" smtClean="0"/>
              <a:t>функција </a:t>
            </a:r>
            <a:endParaRPr lang="sr-Latn-RS" dirty="0" smtClean="0"/>
          </a:p>
          <a:p>
            <a:r>
              <a:rPr lang="sr-Cyrl-RS" b="1" dirty="0" smtClean="0"/>
              <a:t>Органи и систем</a:t>
            </a:r>
            <a:r>
              <a:rPr lang="sr" b="1" dirty="0" smtClean="0"/>
              <a:t>и</a:t>
            </a:r>
            <a:r>
              <a:rPr lang="sr-Cyrl-RS" b="1" dirty="0" smtClean="0"/>
              <a:t> органа</a:t>
            </a:r>
            <a:r>
              <a:rPr lang="sr" dirty="0" smtClean="0"/>
              <a:t>: </a:t>
            </a:r>
            <a:r>
              <a:rPr lang="sr" dirty="0"/>
              <a:t>Органи су донекле независни делови тела који обављају одређене функције. Органи са сродним функцијама организовани су у системе </a:t>
            </a:r>
            <a:r>
              <a:rPr lang="sr-Cyrl-RS" dirty="0" smtClean="0"/>
              <a:t>органа</a:t>
            </a:r>
            <a:endParaRPr lang="sr-Latn-RS" dirty="0" smtClean="0"/>
          </a:p>
          <a:p>
            <a:r>
              <a:rPr lang="sr" b="1" dirty="0" smtClean="0"/>
              <a:t>Патологија</a:t>
            </a:r>
            <a:r>
              <a:rPr lang="sr-Cyrl-RS" b="1" dirty="0" smtClean="0"/>
              <a:t> и патофизиологија</a:t>
            </a:r>
            <a:r>
              <a:rPr lang="sr" dirty="0" smtClean="0"/>
              <a:t>: Проучавање </a:t>
            </a:r>
            <a:r>
              <a:rPr lang="sr" dirty="0"/>
              <a:t>природе и узрока болести </a:t>
            </a:r>
            <a:r>
              <a:rPr lang="sr" dirty="0" smtClean="0"/>
              <a:t>које укључују промене </a:t>
            </a:r>
            <a:r>
              <a:rPr lang="sr" dirty="0"/>
              <a:t>по структури и функцији</a:t>
            </a:r>
          </a:p>
        </p:txBody>
      </p:sp>
    </p:spTree>
    <p:extLst>
      <p:ext uri="{BB962C8B-B14F-4D97-AF65-F5344CB8AC3E}">
        <p14:creationId xmlns:p14="http://schemas.microsoft.com/office/powerpoint/2010/main" val="411646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 smtClean="0"/>
              <a:t>ДНК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/>
              <a:t>О</a:t>
            </a:r>
            <a:r>
              <a:rPr lang="sr" dirty="0" smtClean="0"/>
              <a:t>сновн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" dirty="0" smtClean="0"/>
              <a:t>структура </a:t>
            </a:r>
            <a:r>
              <a:rPr lang="sr" dirty="0" smtClean="0"/>
              <a:t>ДНК молекул</a:t>
            </a:r>
            <a:r>
              <a:rPr lang="sr-Cyrl-RS" dirty="0" smtClean="0"/>
              <a:t>а</a:t>
            </a:r>
            <a:r>
              <a:rPr lang="sr" dirty="0" smtClean="0"/>
              <a:t>, </a:t>
            </a:r>
            <a:r>
              <a:rPr lang="sr" dirty="0" smtClean="0"/>
              <a:t>која </a:t>
            </a:r>
            <a:r>
              <a:rPr lang="sr-Cyrl-RS" dirty="0" smtClean="0"/>
              <a:t>се </a:t>
            </a:r>
            <a:r>
              <a:rPr lang="sr" dirty="0" smtClean="0"/>
              <a:t>налази на паров</a:t>
            </a:r>
            <a:r>
              <a:rPr lang="sr-Cyrl-RS" dirty="0" smtClean="0"/>
              <a:t>има</a:t>
            </a:r>
            <a:r>
              <a:rPr lang="sr" dirty="0" smtClean="0"/>
              <a:t> хромозом</a:t>
            </a:r>
            <a:r>
              <a:rPr lang="sr-Cyrl-RS" dirty="0" smtClean="0"/>
              <a:t>а у</a:t>
            </a:r>
            <a:r>
              <a:rPr lang="sr" dirty="0" smtClean="0"/>
              <a:t> је</a:t>
            </a:r>
            <a:r>
              <a:rPr lang="sr-Cyrl-RS" dirty="0" smtClean="0"/>
              <a:t>д</a:t>
            </a:r>
            <a:r>
              <a:rPr lang="sr" dirty="0" smtClean="0"/>
              <a:t>р</a:t>
            </a:r>
            <a:r>
              <a:rPr lang="sr-Cyrl-RS" dirty="0" smtClean="0"/>
              <a:t>у</a:t>
            </a:r>
            <a:r>
              <a:rPr lang="sr" dirty="0" smtClean="0"/>
              <a:t> свак</a:t>
            </a:r>
            <a:r>
              <a:rPr lang="sr-Cyrl-RS" dirty="0" smtClean="0"/>
              <a:t>е</a:t>
            </a:r>
            <a:r>
              <a:rPr lang="sr" dirty="0" smtClean="0"/>
              <a:t> ћелиј</a:t>
            </a:r>
            <a:r>
              <a:rPr lang="sr-Cyrl-RS" dirty="0" smtClean="0"/>
              <a:t>е</a:t>
            </a:r>
            <a:r>
              <a:rPr lang="sr" dirty="0" smtClean="0"/>
              <a:t>, </a:t>
            </a:r>
            <a:r>
              <a:rPr lang="sr" dirty="0" smtClean="0"/>
              <a:t>је </a:t>
            </a:r>
            <a:r>
              <a:rPr lang="sr" dirty="0" smtClean="0"/>
              <a:t>ист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" dirty="0" smtClean="0"/>
              <a:t>за </a:t>
            </a:r>
            <a:r>
              <a:rPr lang="sr" dirty="0" smtClean="0"/>
              <a:t>св</a:t>
            </a:r>
            <a:r>
              <a:rPr lang="sr-Cyrl-RS" dirty="0" smtClean="0"/>
              <a:t>е</a:t>
            </a:r>
            <a:r>
              <a:rPr lang="sr" dirty="0" smtClean="0"/>
              <a:t> жив</a:t>
            </a:r>
            <a:r>
              <a:rPr lang="sr-Cyrl-RS" dirty="0" smtClean="0"/>
              <a:t>е</a:t>
            </a:r>
            <a:r>
              <a:rPr lang="sr" dirty="0" smtClean="0"/>
              <a:t> организм</a:t>
            </a:r>
            <a:r>
              <a:rPr lang="sr-Cyrl-RS" dirty="0" smtClean="0"/>
              <a:t>е</a:t>
            </a:r>
            <a:r>
              <a:rPr lang="sr" dirty="0" smtClean="0"/>
              <a:t>. </a:t>
            </a:r>
            <a:endParaRPr lang="sr" dirty="0" smtClean="0"/>
          </a:p>
          <a:p>
            <a:r>
              <a:rPr lang="sr" dirty="0" smtClean="0"/>
              <a:t>Хуман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" dirty="0" smtClean="0"/>
              <a:t>ДНК садржи хиљаде </a:t>
            </a:r>
            <a:r>
              <a:rPr lang="sr" dirty="0" smtClean="0"/>
              <a:t>гена </a:t>
            </a:r>
            <a:r>
              <a:rPr lang="sr-Cyrl-RS" dirty="0" smtClean="0"/>
              <a:t>који </a:t>
            </a:r>
            <a:r>
              <a:rPr lang="sr" dirty="0" smtClean="0"/>
              <a:t>обезбе</a:t>
            </a:r>
            <a:r>
              <a:rPr lang="sr-Cyrl-RS" dirty="0" smtClean="0"/>
              <a:t>ђују</a:t>
            </a:r>
            <a:r>
              <a:rPr lang="sr" dirty="0" smtClean="0"/>
              <a:t> </a:t>
            </a:r>
            <a:r>
              <a:rPr lang="sr" dirty="0" smtClean="0"/>
              <a:t>информације од суштинског значаја </a:t>
            </a:r>
            <a:r>
              <a:rPr lang="sr" dirty="0"/>
              <a:t>за </a:t>
            </a:r>
            <a:r>
              <a:rPr lang="sr" dirty="0" smtClean="0"/>
              <a:t>насле</a:t>
            </a:r>
            <a:r>
              <a:rPr lang="sr-Cyrl-RS" dirty="0" smtClean="0"/>
              <a:t>ђивање</a:t>
            </a:r>
            <a:r>
              <a:rPr lang="sr" dirty="0" smtClean="0"/>
              <a:t>, </a:t>
            </a:r>
            <a:r>
              <a:rPr lang="sr" dirty="0"/>
              <a:t>одређивање физичког изгледа, </a:t>
            </a:r>
            <a:r>
              <a:rPr lang="sr" dirty="0" smtClean="0"/>
              <a:t>ризик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" dirty="0"/>
              <a:t>од </a:t>
            </a:r>
            <a:r>
              <a:rPr lang="sr" dirty="0" smtClean="0"/>
              <a:t>болести и</a:t>
            </a:r>
            <a:r>
              <a:rPr lang="sr-Cyrl-RS" dirty="0" smtClean="0"/>
              <a:t> бројне</a:t>
            </a:r>
            <a:r>
              <a:rPr lang="sr" dirty="0" smtClean="0"/>
              <a:t> </a:t>
            </a:r>
            <a:r>
              <a:rPr lang="sr" dirty="0" smtClean="0"/>
              <a:t>друге особине</a:t>
            </a:r>
            <a:endParaRPr lang="sr-Latn-RS" dirty="0" smtClean="0"/>
          </a:p>
          <a:p>
            <a:r>
              <a:rPr lang="sr" dirty="0" smtClean="0"/>
              <a:t>ДНК, </a:t>
            </a:r>
            <a:r>
              <a:rPr lang="sr-Cyrl-RS" dirty="0" smtClean="0"/>
              <a:t>што </a:t>
            </a:r>
            <a:r>
              <a:rPr lang="sr" dirty="0" smtClean="0"/>
              <a:t>је скраћеница </a:t>
            </a:r>
            <a:r>
              <a:rPr lang="sr" dirty="0" smtClean="0"/>
              <a:t>за дезоксирибонуклеинска </a:t>
            </a:r>
            <a:r>
              <a:rPr lang="sr" dirty="0"/>
              <a:t>киселина, </a:t>
            </a:r>
            <a:r>
              <a:rPr lang="sr-Cyrl-RS" dirty="0" smtClean="0"/>
              <a:t>се налази у једру свих ћелија осим еритроцита</a:t>
            </a:r>
            <a:r>
              <a:rPr lang="sr" dirty="0" smtClean="0"/>
              <a:t> </a:t>
            </a:r>
            <a:r>
              <a:rPr lang="sr" dirty="0" smtClean="0"/>
              <a:t>(</a:t>
            </a:r>
            <a:r>
              <a:rPr lang="sr" dirty="0" smtClean="0"/>
              <a:t>црвен</a:t>
            </a:r>
            <a:r>
              <a:rPr lang="sr-Cyrl-RS" dirty="0" smtClean="0"/>
              <a:t>а</a:t>
            </a:r>
            <a:r>
              <a:rPr lang="sr" dirty="0" smtClean="0"/>
              <a:t> крв</a:t>
            </a:r>
            <a:r>
              <a:rPr lang="sr-Cyrl-RS" dirty="0" smtClean="0"/>
              <a:t>на зрнца</a:t>
            </a:r>
            <a:r>
              <a:rPr lang="sr" dirty="0" smtClean="0"/>
              <a:t>). </a:t>
            </a:r>
            <a:r>
              <a:rPr lang="sr-Cyrl-RS" dirty="0" smtClean="0"/>
              <a:t>Разлог је тај што еритроцити не садрже једро</a:t>
            </a:r>
            <a:r>
              <a:rPr lang="sr" dirty="0" smtClean="0"/>
              <a:t>.</a:t>
            </a:r>
            <a:endParaRPr lang="sr" dirty="0"/>
          </a:p>
        </p:txBody>
      </p:sp>
    </p:spTree>
    <p:extLst>
      <p:ext uri="{BB962C8B-B14F-4D97-AF65-F5344CB8AC3E}">
        <p14:creationId xmlns:p14="http://schemas.microsoft.com/office/powerpoint/2010/main" val="646278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 smtClean="0"/>
              <a:t>ДНК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" dirty="0"/>
              <a:t>ДНК за сваког појединца је различит, и не постоје два потпуно иста ДНК </a:t>
            </a:r>
            <a:r>
              <a:rPr lang="sr-Cyrl-RS" dirty="0" smtClean="0"/>
              <a:t>молекула код различитих људи</a:t>
            </a:r>
            <a:r>
              <a:rPr lang="sr" dirty="0" smtClean="0"/>
              <a:t>.</a:t>
            </a:r>
            <a:endParaRPr lang="sr-Latn-RS" dirty="0" smtClean="0"/>
          </a:p>
          <a:p>
            <a:r>
              <a:rPr lang="sr" dirty="0" smtClean="0"/>
              <a:t>Једини </a:t>
            </a:r>
            <a:r>
              <a:rPr lang="sr" dirty="0"/>
              <a:t>изузетак од овог правила су идентични близанци, који се формирају из </a:t>
            </a:r>
            <a:r>
              <a:rPr lang="sr" dirty="0" smtClean="0"/>
              <a:t>једн</a:t>
            </a:r>
            <a:r>
              <a:rPr lang="sr-Cyrl-RS" dirty="0" smtClean="0"/>
              <a:t>е</a:t>
            </a:r>
            <a:r>
              <a:rPr lang="sr" dirty="0" smtClean="0"/>
              <a:t> оплођен</a:t>
            </a:r>
            <a:r>
              <a:rPr lang="sr-Cyrl-RS" dirty="0" smtClean="0"/>
              <a:t>е јајне ћелије</a:t>
            </a:r>
            <a:r>
              <a:rPr lang="sr" dirty="0" smtClean="0"/>
              <a:t> кој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" dirty="0"/>
              <a:t>се дели </a:t>
            </a:r>
            <a:endParaRPr lang="sr-Latn-RS" dirty="0" smtClean="0"/>
          </a:p>
          <a:p>
            <a:r>
              <a:rPr lang="sr" dirty="0" smtClean="0"/>
              <a:t>Иако </a:t>
            </a:r>
            <a:r>
              <a:rPr lang="sr" dirty="0"/>
              <a:t>је њихов ДНК идентичан, ови близанци развијају </a:t>
            </a:r>
            <a:r>
              <a:rPr lang="sr" dirty="0" smtClean="0"/>
              <a:t>карактеристике </a:t>
            </a:r>
            <a:r>
              <a:rPr lang="sr" dirty="0"/>
              <a:t>које сваког од њих чине јединственим, као што су отисци прстију.</a:t>
            </a:r>
            <a:endParaRPr lang="sr-Latn-RS" dirty="0"/>
          </a:p>
          <a:p>
            <a:r>
              <a:rPr lang="sr" dirty="0" smtClean="0"/>
              <a:t>Веома </a:t>
            </a:r>
            <a:r>
              <a:rPr lang="sr" dirty="0"/>
              <a:t>мали узорак ДНК, као што је из људске косе или ткива, може се користити за идентификацију појединаца у случајевима као што су кривичне истраге, тужбе за утврђивање очинства или генеалошко истраживање.</a:t>
            </a:r>
          </a:p>
        </p:txBody>
      </p:sp>
    </p:spTree>
    <p:extLst>
      <p:ext uri="{BB962C8B-B14F-4D97-AF65-F5344CB8AC3E}">
        <p14:creationId xmlns:p14="http://schemas.microsoft.com/office/powerpoint/2010/main" val="36743773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/>
              <a:t>Генетска мутација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" dirty="0"/>
              <a:t>Генетска мутација је промена секвенце молекула ДНК. Потенцијални узроци генетске мутације укључују изложеност зрачењу или загађењу животне средине.</a:t>
            </a:r>
            <a:r>
              <a:rPr lang="sr" dirty="0" smtClean="0"/>
              <a:t> </a:t>
            </a:r>
            <a:endParaRPr lang="sr-Latn-RS" dirty="0" smtClean="0"/>
          </a:p>
          <a:p>
            <a:r>
              <a:rPr lang="en-US" dirty="0"/>
              <a:t>M</a:t>
            </a:r>
            <a:r>
              <a:rPr lang="sr" dirty="0" smtClean="0"/>
              <a:t>утација </a:t>
            </a:r>
            <a:r>
              <a:rPr lang="sr" b="1" dirty="0" smtClean="0"/>
              <a:t>соматских </a:t>
            </a:r>
            <a:r>
              <a:rPr lang="sr" b="1" dirty="0"/>
              <a:t>ћелија </a:t>
            </a:r>
            <a:r>
              <a:rPr lang="sr" dirty="0"/>
              <a:t>је промена унутар ћелија тела. Ове промене утичу на појединца, али се не могу пренети на следећу генерацију.</a:t>
            </a:r>
            <a:endParaRPr lang="sr-Latn-RS" b="1" dirty="0"/>
          </a:p>
          <a:p>
            <a:r>
              <a:rPr lang="sr-Cyrl-RS" b="1" dirty="0" smtClean="0"/>
              <a:t>Ћ</a:t>
            </a:r>
            <a:r>
              <a:rPr lang="sr" b="1" dirty="0" smtClean="0"/>
              <a:t>елијска мутација</a:t>
            </a:r>
            <a:r>
              <a:rPr lang="sr-Cyrl-RS" b="1" dirty="0" smtClean="0"/>
              <a:t> полних ћелија</a:t>
            </a:r>
            <a:r>
              <a:rPr lang="sr" b="1" dirty="0" smtClean="0"/>
              <a:t> </a:t>
            </a:r>
            <a:r>
              <a:rPr lang="sr" dirty="0"/>
              <a:t>је промена унутар гена у гамети (полној ћелији) коју родитељ може пренети на своју децу.</a:t>
            </a:r>
            <a:endParaRPr lang="sr-Latn-RS" dirty="0"/>
          </a:p>
          <a:p>
            <a:r>
              <a:rPr lang="sr" b="1" dirty="0" smtClean="0"/>
              <a:t>Генетски </a:t>
            </a:r>
            <a:r>
              <a:rPr lang="sr" b="1" dirty="0"/>
              <a:t>инжењеринг </a:t>
            </a:r>
            <a:r>
              <a:rPr lang="sr" dirty="0"/>
              <a:t>је манипулација или спајање гена у научне или медицинске сврхе. Производња хуманог инсулина из модификованих бактерија је пример једног резултата генетског инжењеринга.</a:t>
            </a:r>
          </a:p>
        </p:txBody>
      </p:sp>
    </p:spTree>
    <p:extLst>
      <p:ext uri="{BB962C8B-B14F-4D97-AF65-F5344CB8AC3E}">
        <p14:creationId xmlns:p14="http://schemas.microsoft.com/office/powerpoint/2010/main" val="40418494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/>
              <a:t>Генетски поремећаји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894400"/>
            <a:ext cx="8962499" cy="4963600"/>
          </a:xfrm>
        </p:spPr>
        <p:txBody>
          <a:bodyPr>
            <a:normAutofit fontScale="55000" lnSpcReduction="20000"/>
          </a:bodyPr>
          <a:lstStyle/>
          <a:p>
            <a:r>
              <a:rPr lang="sr" dirty="0" smtClean="0"/>
              <a:t>Такође, наследни </a:t>
            </a:r>
            <a:r>
              <a:rPr lang="sr-Cyrl-RS" dirty="0" smtClean="0"/>
              <a:t>генетски </a:t>
            </a:r>
            <a:r>
              <a:rPr lang="sr" dirty="0" smtClean="0"/>
              <a:t>поремећај </a:t>
            </a:r>
            <a:r>
              <a:rPr lang="sr-Cyrl-RS" dirty="0" smtClean="0"/>
              <a:t>је</a:t>
            </a:r>
            <a:r>
              <a:rPr lang="sr" dirty="0" smtClean="0"/>
              <a:t> </a:t>
            </a:r>
            <a:r>
              <a:rPr lang="sr" dirty="0"/>
              <a:t>патолошко стање узроковано </a:t>
            </a:r>
            <a:r>
              <a:rPr lang="sr" dirty="0" smtClean="0"/>
              <a:t>одсуством</a:t>
            </a:r>
            <a:r>
              <a:rPr lang="sr-Cyrl-RS" dirty="0" smtClean="0"/>
              <a:t> гена</a:t>
            </a:r>
            <a:r>
              <a:rPr lang="sr" dirty="0" smtClean="0"/>
              <a:t> </a:t>
            </a:r>
            <a:r>
              <a:rPr lang="sr" dirty="0"/>
              <a:t>или дефектним геном. Неки генетски поремећаји су очигледни при рођењу. Други се могу манифестовати (постати очигледни) у било ком тренутку у животу.</a:t>
            </a:r>
            <a:endParaRPr lang="sr-Latn-RS" dirty="0" smtClean="0"/>
          </a:p>
          <a:p>
            <a:r>
              <a:rPr lang="sr-Cyrl-RS" dirty="0"/>
              <a:t>П</a:t>
            </a:r>
            <a:r>
              <a:rPr lang="sr" dirty="0" smtClean="0"/>
              <a:t>римери </a:t>
            </a:r>
            <a:r>
              <a:rPr lang="sr" dirty="0"/>
              <a:t>генетских поремећаја: </a:t>
            </a:r>
            <a:endParaRPr lang="sr-Cyrl-RS" dirty="0" smtClean="0"/>
          </a:p>
          <a:p>
            <a:pPr lvl="1"/>
            <a:r>
              <a:rPr lang="sr" b="1" dirty="0" smtClean="0"/>
              <a:t>Цистична фиброза</a:t>
            </a:r>
            <a:r>
              <a:rPr lang="sr" dirty="0" smtClean="0"/>
              <a:t>, </a:t>
            </a:r>
            <a:r>
              <a:rPr lang="sr" dirty="0"/>
              <a:t>генетски поремећај који је присутан при рођењу и утиче на респираторни и дигестивни систем</a:t>
            </a:r>
            <a:endParaRPr lang="sr-Latn-RS" dirty="0"/>
          </a:p>
          <a:p>
            <a:pPr lvl="1"/>
            <a:r>
              <a:rPr lang="sr" b="1" dirty="0" smtClean="0"/>
              <a:t>Даунов </a:t>
            </a:r>
            <a:r>
              <a:rPr lang="sr" b="1" dirty="0" smtClean="0"/>
              <a:t>синдром</a:t>
            </a:r>
            <a:r>
              <a:rPr lang="sr" dirty="0" smtClean="0"/>
              <a:t>, </a:t>
            </a:r>
            <a:r>
              <a:rPr lang="sr" dirty="0"/>
              <a:t>генетска варијација која је повезана са карактеристичним изгледом лица, сметњама у учењу и физичким абнормалностима као што је </a:t>
            </a:r>
            <a:r>
              <a:rPr lang="sr" dirty="0" smtClean="0"/>
              <a:t>болест срчаних залистака</a:t>
            </a:r>
            <a:endParaRPr lang="sr-Latn-RS" dirty="0" smtClean="0"/>
          </a:p>
          <a:p>
            <a:pPr lvl="1"/>
            <a:r>
              <a:rPr lang="sr" b="1" dirty="0"/>
              <a:t>Хемофилија </a:t>
            </a:r>
            <a:r>
              <a:rPr lang="sr" dirty="0"/>
              <a:t>( </a:t>
            </a:r>
            <a:r>
              <a:rPr lang="sr" dirty="0" err="1"/>
              <a:t>хее </a:t>
            </a:r>
            <a:r>
              <a:rPr lang="sr" dirty="0"/>
              <a:t>- </a:t>
            </a:r>
            <a:r>
              <a:rPr lang="sr" dirty="0" err="1"/>
              <a:t>мох </a:t>
            </a:r>
            <a:r>
              <a:rPr lang="sr" dirty="0"/>
              <a:t>-ФИЛЛ- </a:t>
            </a:r>
            <a:r>
              <a:rPr lang="sr" dirty="0" err="1"/>
              <a:t>ее </a:t>
            </a:r>
            <a:r>
              <a:rPr lang="sr" dirty="0"/>
              <a:t>-ах), група наследних поремећаја крварења код којих недостаје фактор згрушавања крви </a:t>
            </a:r>
            <a:r>
              <a:rPr lang="sr" dirty="0" smtClean="0"/>
              <a:t>, па може доћи до спонтаних </a:t>
            </a:r>
            <a:r>
              <a:rPr lang="sr" dirty="0"/>
              <a:t>крварења или тешког крварења након </a:t>
            </a:r>
            <a:r>
              <a:rPr lang="sr" dirty="0" smtClean="0"/>
              <a:t>повреде .</a:t>
            </a:r>
            <a:endParaRPr lang="sr-Latn-RS" dirty="0" smtClean="0"/>
          </a:p>
          <a:p>
            <a:pPr lvl="1"/>
            <a:r>
              <a:rPr lang="sr" b="1" dirty="0"/>
              <a:t>Мишићна дистрофија </a:t>
            </a:r>
            <a:r>
              <a:rPr lang="sr" dirty="0"/>
              <a:t>(ДИСтрох </a:t>
            </a:r>
            <a:r>
              <a:rPr lang="sr" dirty="0" err="1"/>
              <a:t>- </a:t>
            </a:r>
            <a:r>
              <a:rPr lang="sr" dirty="0"/>
              <a:t>фее), група генетских болести које карактерише прогресивна слабост и дегенерација скелетних мишића који контролишу кретање.</a:t>
            </a:r>
          </a:p>
        </p:txBody>
      </p:sp>
    </p:spTree>
    <p:extLst>
      <p:ext uri="{BB962C8B-B14F-4D97-AF65-F5344CB8AC3E}">
        <p14:creationId xmlns:p14="http://schemas.microsoft.com/office/powerpoint/2010/main" val="6462780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Ткиво</a:t>
            </a:r>
            <a:endParaRPr lang="s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894400"/>
            <a:ext cx="8755087" cy="4888955"/>
          </a:xfrm>
        </p:spPr>
        <p:txBody>
          <a:bodyPr>
            <a:normAutofit fontScale="62500" lnSpcReduction="20000"/>
          </a:bodyPr>
          <a:lstStyle/>
          <a:p>
            <a:r>
              <a:rPr lang="sr-Cyrl-RS" dirty="0" smtClean="0"/>
              <a:t>Т</a:t>
            </a:r>
            <a:r>
              <a:rPr lang="sr" dirty="0" smtClean="0"/>
              <a:t>кив</a:t>
            </a:r>
            <a:r>
              <a:rPr lang="sr-Cyrl-RS" dirty="0" smtClean="0"/>
              <a:t>о</a:t>
            </a:r>
            <a:r>
              <a:rPr lang="sr" dirty="0" smtClean="0"/>
              <a:t> </a:t>
            </a:r>
            <a:r>
              <a:rPr lang="sr" dirty="0" smtClean="0"/>
              <a:t>је </a:t>
            </a:r>
            <a:r>
              <a:rPr lang="sr" dirty="0" smtClean="0"/>
              <a:t>група </a:t>
            </a:r>
            <a:r>
              <a:rPr lang="sr" dirty="0" smtClean="0"/>
              <a:t>или слој </a:t>
            </a:r>
            <a:r>
              <a:rPr lang="sr-Cyrl-RS" dirty="0" smtClean="0"/>
              <a:t>изграђен </a:t>
            </a:r>
            <a:r>
              <a:rPr lang="sr" dirty="0" smtClean="0"/>
              <a:t>од </a:t>
            </a:r>
            <a:r>
              <a:rPr lang="sr" dirty="0" smtClean="0"/>
              <a:t>слично </a:t>
            </a:r>
            <a:r>
              <a:rPr lang="sr" dirty="0" smtClean="0"/>
              <a:t>специјализован</a:t>
            </a:r>
            <a:r>
              <a:rPr lang="sr-Cyrl-RS" dirty="0" smtClean="0"/>
              <a:t>их (диферентованих)</a:t>
            </a:r>
            <a:r>
              <a:rPr lang="sr" dirty="0" smtClean="0"/>
              <a:t> ћелиј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" dirty="0"/>
              <a:t>које </a:t>
            </a:r>
            <a:r>
              <a:rPr lang="sr" dirty="0" smtClean="0"/>
              <a:t>се спајају заједно да </a:t>
            </a:r>
            <a:r>
              <a:rPr lang="sr-Cyrl-RS" dirty="0" smtClean="0"/>
              <a:t>би обављале </a:t>
            </a:r>
            <a:r>
              <a:rPr lang="sr" dirty="0" smtClean="0"/>
              <a:t>извес</a:t>
            </a:r>
            <a:r>
              <a:rPr lang="sr-Cyrl-RS" dirty="0" smtClean="0"/>
              <a:t>не</a:t>
            </a:r>
            <a:r>
              <a:rPr lang="sr" dirty="0" smtClean="0"/>
              <a:t> </a:t>
            </a:r>
            <a:r>
              <a:rPr lang="sr" dirty="0" smtClean="0"/>
              <a:t>специфичне </a:t>
            </a:r>
            <a:r>
              <a:rPr lang="sr" dirty="0"/>
              <a:t>функције.</a:t>
            </a:r>
            <a:endParaRPr lang="sr-Latn-RS" dirty="0" smtClean="0"/>
          </a:p>
          <a:p>
            <a:r>
              <a:rPr lang="sr" b="1" dirty="0" smtClean="0"/>
              <a:t>Хистологија</a:t>
            </a:r>
            <a:r>
              <a:rPr lang="sr" dirty="0" smtClean="0"/>
              <a:t> </a:t>
            </a:r>
            <a:r>
              <a:rPr lang="sr" dirty="0" smtClean="0"/>
              <a:t>је </a:t>
            </a:r>
            <a:r>
              <a:rPr lang="sr-Cyrl-RS" dirty="0" smtClean="0"/>
              <a:t>наука која проучава </a:t>
            </a:r>
            <a:r>
              <a:rPr lang="sr" dirty="0" smtClean="0"/>
              <a:t>структур</a:t>
            </a:r>
            <a:r>
              <a:rPr lang="sr-Cyrl-RS" dirty="0" smtClean="0"/>
              <a:t>у</a:t>
            </a:r>
            <a:r>
              <a:rPr lang="sr" dirty="0" smtClean="0"/>
              <a:t>, састав </a:t>
            </a:r>
            <a:r>
              <a:rPr lang="sr" dirty="0"/>
              <a:t>и </a:t>
            </a:r>
            <a:r>
              <a:rPr lang="sr" dirty="0" smtClean="0"/>
              <a:t>функциј</a:t>
            </a:r>
            <a:r>
              <a:rPr lang="sr-Cyrl-RS" dirty="0" smtClean="0"/>
              <a:t>у</a:t>
            </a:r>
            <a:r>
              <a:rPr lang="sr" dirty="0" smtClean="0"/>
              <a:t> </a:t>
            </a:r>
            <a:r>
              <a:rPr lang="sr" dirty="0" smtClean="0"/>
              <a:t>ткива </a:t>
            </a:r>
            <a:r>
              <a:rPr lang="sr" dirty="0" smtClean="0"/>
              <a:t>(</a:t>
            </a:r>
            <a:r>
              <a:rPr lang="sr" i="1" dirty="0" smtClean="0"/>
              <a:t>хист</a:t>
            </a:r>
            <a:r>
              <a:rPr lang="sr" dirty="0" smtClean="0"/>
              <a:t> </a:t>
            </a:r>
            <a:r>
              <a:rPr lang="sr" dirty="0" smtClean="0"/>
              <a:t>значи </a:t>
            </a:r>
            <a:r>
              <a:rPr lang="sr" dirty="0"/>
              <a:t>ткиво, </a:t>
            </a:r>
            <a:r>
              <a:rPr lang="sr" dirty="0" smtClean="0"/>
              <a:t>и - </a:t>
            </a:r>
            <a:r>
              <a:rPr lang="sr" i="1" dirty="0" smtClean="0"/>
              <a:t>лог</a:t>
            </a:r>
            <a:r>
              <a:rPr lang="sr-Cyrl-RS" i="1" dirty="0" smtClean="0"/>
              <a:t>ос</a:t>
            </a:r>
            <a:r>
              <a:rPr lang="sr" dirty="0" smtClean="0"/>
              <a:t> </a:t>
            </a:r>
            <a:r>
              <a:rPr lang="sr" dirty="0" smtClean="0"/>
              <a:t>значи </a:t>
            </a:r>
            <a:r>
              <a:rPr lang="sr" dirty="0"/>
              <a:t>проучавање).</a:t>
            </a:r>
            <a:endParaRPr lang="sr-Latn-RS" dirty="0" smtClean="0"/>
          </a:p>
          <a:p>
            <a:r>
              <a:rPr lang="sr" dirty="0" smtClean="0"/>
              <a:t>Хистолог </a:t>
            </a:r>
            <a:r>
              <a:rPr lang="sr" dirty="0" smtClean="0"/>
              <a:t>је </a:t>
            </a:r>
            <a:r>
              <a:rPr lang="sr" dirty="0"/>
              <a:t>специјалиста за проучавање </a:t>
            </a:r>
            <a:r>
              <a:rPr lang="sr" dirty="0" smtClean="0"/>
              <a:t>организације ткива </a:t>
            </a:r>
            <a:r>
              <a:rPr lang="sr" dirty="0"/>
              <a:t>на свим нивоима </a:t>
            </a:r>
            <a:endParaRPr lang="sr-Cyrl-RS" dirty="0" smtClean="0"/>
          </a:p>
          <a:p>
            <a:r>
              <a:rPr lang="sr" dirty="0" smtClean="0"/>
              <a:t>Четири главн</a:t>
            </a:r>
            <a:r>
              <a:rPr lang="sr-Cyrl-RS" dirty="0" smtClean="0"/>
              <a:t>е</a:t>
            </a:r>
            <a:r>
              <a:rPr lang="sr" dirty="0" smtClean="0"/>
              <a:t> </a:t>
            </a:r>
            <a:r>
              <a:rPr lang="sr" dirty="0" smtClean="0"/>
              <a:t>врсте ткива </a:t>
            </a:r>
            <a:r>
              <a:rPr lang="sr" dirty="0" smtClean="0"/>
              <a:t>су:</a:t>
            </a:r>
            <a:endParaRPr lang="sr-Latn-RS" dirty="0" err="1" smtClean="0"/>
          </a:p>
          <a:p>
            <a:pPr lvl="1"/>
            <a:r>
              <a:rPr lang="sr" dirty="0" smtClean="0"/>
              <a:t>Епителн</a:t>
            </a:r>
            <a:r>
              <a:rPr lang="sr-Cyrl-RS" dirty="0" smtClean="0"/>
              <a:t>о</a:t>
            </a:r>
            <a:r>
              <a:rPr lang="sr" dirty="0" smtClean="0"/>
              <a:t> ткив</a:t>
            </a:r>
            <a:r>
              <a:rPr lang="sr-Cyrl-RS" dirty="0" smtClean="0"/>
              <a:t>о</a:t>
            </a:r>
            <a:endParaRPr lang="sr-Latn-RS" dirty="0" err="1" smtClean="0"/>
          </a:p>
          <a:p>
            <a:pPr lvl="1"/>
            <a:r>
              <a:rPr lang="sr" dirty="0" smtClean="0"/>
              <a:t>Везивно </a:t>
            </a:r>
            <a:r>
              <a:rPr lang="sr-Cyrl-RS" dirty="0" smtClean="0"/>
              <a:t>ткиво</a:t>
            </a:r>
            <a:endParaRPr lang="sr-Latn-RS" dirty="0" err="1" smtClean="0"/>
          </a:p>
          <a:p>
            <a:pPr lvl="1"/>
            <a:r>
              <a:rPr lang="sr" dirty="0" smtClean="0"/>
              <a:t>М</a:t>
            </a:r>
            <a:r>
              <a:rPr lang="sr-Cyrl-RS" dirty="0" smtClean="0"/>
              <a:t>ишићно ткиво</a:t>
            </a:r>
            <a:endParaRPr lang="sr-Latn-RS" dirty="0" err="1" smtClean="0"/>
          </a:p>
          <a:p>
            <a:pPr lvl="1"/>
            <a:r>
              <a:rPr lang="sr" dirty="0" smtClean="0"/>
              <a:t>Нерв</a:t>
            </a:r>
            <a:r>
              <a:rPr lang="sr-Cyrl-RS" dirty="0" smtClean="0"/>
              <a:t>но</a:t>
            </a:r>
            <a:r>
              <a:rPr lang="sr" dirty="0" smtClean="0"/>
              <a:t> ткив</a:t>
            </a:r>
            <a:r>
              <a:rPr lang="sr-Cyrl-RS" dirty="0" smtClean="0"/>
              <a:t>о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3773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 smtClean="0"/>
              <a:t>Епителн</a:t>
            </a:r>
            <a:r>
              <a:rPr lang="sr-Cyrl-RS" dirty="0" smtClean="0"/>
              <a:t>о ткиво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" b="1" dirty="0" smtClean="0"/>
              <a:t>Епителн</a:t>
            </a:r>
            <a:r>
              <a:rPr lang="sr-Cyrl-RS" b="1" dirty="0" smtClean="0"/>
              <a:t>а</a:t>
            </a:r>
            <a:r>
              <a:rPr lang="sr" b="1" dirty="0" smtClean="0"/>
              <a:t> ткив</a:t>
            </a:r>
            <a:r>
              <a:rPr lang="sr-Cyrl-RS" b="1" dirty="0" smtClean="0"/>
              <a:t>а</a:t>
            </a:r>
            <a:r>
              <a:rPr lang="sr" dirty="0" smtClean="0"/>
              <a:t> формирају </a:t>
            </a:r>
            <a:r>
              <a:rPr lang="sr" dirty="0" smtClean="0"/>
              <a:t>заштитни </a:t>
            </a:r>
            <a:r>
              <a:rPr lang="sr" dirty="0"/>
              <a:t>покривач за све унутрашње </a:t>
            </a:r>
            <a:r>
              <a:rPr lang="sr" dirty="0" smtClean="0"/>
              <a:t>и спољне површине </a:t>
            </a:r>
            <a:r>
              <a:rPr lang="sr-Cyrl-RS" dirty="0" smtClean="0"/>
              <a:t>тела</a:t>
            </a:r>
            <a:r>
              <a:rPr lang="sr" dirty="0" smtClean="0"/>
              <a:t>. Ов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-Cyrl-RS" dirty="0" smtClean="0"/>
              <a:t>ткива </a:t>
            </a:r>
            <a:r>
              <a:rPr lang="sr" dirty="0" smtClean="0"/>
              <a:t>такође форм</a:t>
            </a:r>
            <a:r>
              <a:rPr lang="sr-Cyrl-RS" dirty="0" smtClean="0"/>
              <a:t>ирају</a:t>
            </a:r>
            <a:r>
              <a:rPr lang="sr" dirty="0" smtClean="0"/>
              <a:t> жлезде.</a:t>
            </a:r>
            <a:endParaRPr lang="sr-Latn-RS" dirty="0" err="1" smtClean="0"/>
          </a:p>
          <a:p>
            <a:pPr lvl="1"/>
            <a:r>
              <a:rPr lang="sr" b="1" dirty="0" smtClean="0"/>
              <a:t>Епителијум</a:t>
            </a:r>
            <a:r>
              <a:rPr lang="sr" dirty="0" smtClean="0"/>
              <a:t> </a:t>
            </a:r>
            <a:r>
              <a:rPr lang="sr-Cyrl-RS" dirty="0" smtClean="0"/>
              <a:t>ј</a:t>
            </a:r>
            <a:r>
              <a:rPr lang="sr" dirty="0" smtClean="0"/>
              <a:t>е специјализовано </a:t>
            </a:r>
            <a:r>
              <a:rPr lang="sr" dirty="0" smtClean="0"/>
              <a:t>епително ткиво </a:t>
            </a:r>
            <a:r>
              <a:rPr lang="sr" dirty="0" smtClean="0"/>
              <a:t>кој</a:t>
            </a:r>
            <a:r>
              <a:rPr lang="sr-Cyrl-RS" dirty="0" smtClean="0"/>
              <a:t>е</a:t>
            </a:r>
            <a:r>
              <a:rPr lang="sr" dirty="0" smtClean="0"/>
              <a:t> формира епидермис коже </a:t>
            </a:r>
            <a:r>
              <a:rPr lang="sr" dirty="0" smtClean="0"/>
              <a:t>и </a:t>
            </a:r>
            <a:r>
              <a:rPr lang="sr" dirty="0" smtClean="0"/>
              <a:t>површин</a:t>
            </a:r>
            <a:r>
              <a:rPr lang="sr-Cyrl-RS" dirty="0" smtClean="0"/>
              <a:t>ски</a:t>
            </a:r>
            <a:r>
              <a:rPr lang="sr" dirty="0" smtClean="0"/>
              <a:t> </a:t>
            </a:r>
            <a:r>
              <a:rPr lang="sr" dirty="0" smtClean="0"/>
              <a:t>слој </a:t>
            </a:r>
            <a:r>
              <a:rPr lang="sr" dirty="0" smtClean="0"/>
              <a:t>слузокоже</a:t>
            </a:r>
            <a:endParaRPr lang="sr-Latn-RS" dirty="0" smtClean="0"/>
          </a:p>
          <a:p>
            <a:pPr lvl="1"/>
            <a:r>
              <a:rPr lang="sr" b="1" dirty="0" smtClean="0"/>
              <a:t>Ендотелијум</a:t>
            </a:r>
            <a:r>
              <a:rPr lang="sr" dirty="0" smtClean="0"/>
              <a:t> </a:t>
            </a:r>
            <a:r>
              <a:rPr lang="sr-Cyrl-RS" dirty="0" smtClean="0"/>
              <a:t>ј</a:t>
            </a:r>
            <a:r>
              <a:rPr lang="sr" dirty="0" smtClean="0"/>
              <a:t>е специјализован</a:t>
            </a:r>
            <a:r>
              <a:rPr lang="sr-Cyrl-RS" dirty="0" smtClean="0"/>
              <a:t>о</a:t>
            </a:r>
            <a:r>
              <a:rPr lang="sr" dirty="0" smtClean="0"/>
              <a:t> </a:t>
            </a:r>
            <a:r>
              <a:rPr lang="sr" dirty="0" smtClean="0"/>
              <a:t>епително ткиво </a:t>
            </a:r>
            <a:r>
              <a:rPr lang="sr-Cyrl-RS" dirty="0" smtClean="0"/>
              <a:t>које облаже унутрашњост крвних и лимфних судова</a:t>
            </a:r>
            <a:r>
              <a:rPr lang="sr" dirty="0" smtClean="0"/>
              <a:t>, тел</a:t>
            </a:r>
            <a:r>
              <a:rPr lang="sr-Cyrl-RS" dirty="0" smtClean="0"/>
              <a:t>есних дупљи</a:t>
            </a:r>
            <a:r>
              <a:rPr lang="sr" dirty="0" smtClean="0"/>
              <a:t>, жлезд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" dirty="0" smtClean="0"/>
              <a:t>и </a:t>
            </a:r>
            <a:r>
              <a:rPr lang="sr" dirty="0" smtClean="0"/>
              <a:t>орган</a:t>
            </a:r>
            <a:r>
              <a:rPr lang="sr-Cyrl-RS" dirty="0" smtClean="0"/>
              <a:t>а</a:t>
            </a:r>
            <a:r>
              <a:rPr lang="s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8494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 smtClean="0"/>
              <a:t>Везивно </a:t>
            </a:r>
            <a:r>
              <a:rPr lang="sr-Cyrl-RS" dirty="0" smtClean="0"/>
              <a:t>ткиво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" dirty="0" smtClean="0"/>
              <a:t>Везивно </a:t>
            </a:r>
            <a:r>
              <a:rPr lang="sr-Cyrl-RS" dirty="0" smtClean="0"/>
              <a:t>ткиво представља ослонац и повезује органе и друга ткива</a:t>
            </a:r>
            <a:r>
              <a:rPr lang="sr" dirty="0" smtClean="0"/>
              <a:t>. </a:t>
            </a:r>
            <a:r>
              <a:rPr lang="sr-Cyrl-RS" dirty="0"/>
              <a:t>Ч</a:t>
            </a:r>
            <a:r>
              <a:rPr lang="sr" dirty="0" smtClean="0"/>
              <a:t>етири </a:t>
            </a:r>
            <a:r>
              <a:rPr lang="sr" dirty="0" smtClean="0"/>
              <a:t>врсте </a:t>
            </a:r>
            <a:r>
              <a:rPr lang="sr" dirty="0" smtClean="0"/>
              <a:t>везивни</a:t>
            </a:r>
            <a:r>
              <a:rPr lang="sr-Cyrl-RS" dirty="0" smtClean="0"/>
              <a:t>х</a:t>
            </a:r>
            <a:r>
              <a:rPr lang="sr" dirty="0" smtClean="0"/>
              <a:t> </a:t>
            </a:r>
            <a:r>
              <a:rPr lang="sr" dirty="0" smtClean="0"/>
              <a:t>ткива су:</a:t>
            </a:r>
            <a:endParaRPr lang="sr-Latn-RS" dirty="0" smtClean="0"/>
          </a:p>
          <a:p>
            <a:pPr lvl="1"/>
            <a:r>
              <a:rPr lang="sr-Cyrl-RS" b="1" dirty="0" smtClean="0"/>
              <a:t>Густо </a:t>
            </a:r>
            <a:r>
              <a:rPr lang="sr" b="1" dirty="0" smtClean="0"/>
              <a:t>везивн</a:t>
            </a:r>
            <a:r>
              <a:rPr lang="sr-Cyrl-RS" b="1" dirty="0" smtClean="0"/>
              <a:t>о</a:t>
            </a:r>
            <a:r>
              <a:rPr lang="sr" b="1" dirty="0" smtClean="0"/>
              <a:t> </a:t>
            </a:r>
            <a:r>
              <a:rPr lang="sr-Cyrl-RS" b="1" dirty="0" smtClean="0"/>
              <a:t>ткиво</a:t>
            </a:r>
            <a:r>
              <a:rPr lang="sr" dirty="0" smtClean="0"/>
              <a:t>, као</a:t>
            </a:r>
            <a:r>
              <a:rPr lang="sr-Cyrl-RS" dirty="0" smtClean="0"/>
              <a:t> што су</a:t>
            </a:r>
            <a:r>
              <a:rPr lang="sr" dirty="0" smtClean="0"/>
              <a:t> </a:t>
            </a:r>
            <a:r>
              <a:rPr lang="sr" dirty="0" smtClean="0"/>
              <a:t>кост и </a:t>
            </a:r>
            <a:r>
              <a:rPr lang="sr" dirty="0" smtClean="0"/>
              <a:t>хрскавица, </a:t>
            </a:r>
            <a:r>
              <a:rPr lang="sr-Cyrl-RS" dirty="0" smtClean="0"/>
              <a:t>формирају зглобове и скелет тела</a:t>
            </a:r>
            <a:endParaRPr lang="sr-Latn-RS" dirty="0" smtClean="0"/>
          </a:p>
          <a:p>
            <a:pPr lvl="1"/>
            <a:r>
              <a:rPr lang="sr" b="1" dirty="0" smtClean="0"/>
              <a:t>Адипо</a:t>
            </a:r>
            <a:r>
              <a:rPr lang="sr-Cyrl-RS" b="1" dirty="0" smtClean="0"/>
              <a:t>зно (масно)</a:t>
            </a:r>
            <a:r>
              <a:rPr lang="sr" b="1" dirty="0" smtClean="0"/>
              <a:t> ткиво</a:t>
            </a:r>
            <a:r>
              <a:rPr lang="sr" dirty="0" smtClean="0"/>
              <a:t>, </a:t>
            </a:r>
            <a:r>
              <a:rPr lang="sr-Cyrl-RS" dirty="0" smtClean="0"/>
              <a:t>облаже</a:t>
            </a:r>
            <a:r>
              <a:rPr lang="sr-Cyrl-RS" dirty="0"/>
              <a:t> </a:t>
            </a:r>
            <a:r>
              <a:rPr lang="sr-Cyrl-RS" dirty="0" smtClean="0"/>
              <a:t>и</a:t>
            </a:r>
            <a:r>
              <a:rPr lang="sr" dirty="0" smtClean="0"/>
              <a:t> изол</a:t>
            </a:r>
            <a:r>
              <a:rPr lang="sr-Cyrl-RS" dirty="0" smtClean="0"/>
              <a:t>ује</a:t>
            </a:r>
            <a:r>
              <a:rPr lang="sr" dirty="0" smtClean="0"/>
              <a:t> </a:t>
            </a:r>
            <a:r>
              <a:rPr lang="sr" dirty="0" smtClean="0"/>
              <a:t>и </a:t>
            </a:r>
            <a:r>
              <a:rPr lang="sr-Cyrl-RS" dirty="0" smtClean="0"/>
              <a:t>пружа потпору органима</a:t>
            </a:r>
          </a:p>
          <a:p>
            <a:pPr lvl="1"/>
            <a:r>
              <a:rPr lang="sr-Cyrl-RS" b="1" dirty="0" smtClean="0"/>
              <a:t>Л</a:t>
            </a:r>
            <a:r>
              <a:rPr lang="sr-Cyrl-RS" b="1" dirty="0" smtClean="0"/>
              <a:t>абаво </a:t>
            </a:r>
            <a:r>
              <a:rPr lang="sr" b="1" dirty="0" smtClean="0"/>
              <a:t>везивн</a:t>
            </a:r>
            <a:r>
              <a:rPr lang="sr-Cyrl-RS" b="1" dirty="0" smtClean="0"/>
              <a:t>о</a:t>
            </a:r>
            <a:r>
              <a:rPr lang="sr" b="1" dirty="0" smtClean="0"/>
              <a:t> ткив</a:t>
            </a:r>
            <a:r>
              <a:rPr lang="sr-Cyrl-RS" b="1" dirty="0" smtClean="0"/>
              <a:t>о</a:t>
            </a:r>
            <a:r>
              <a:rPr lang="sr" b="1" dirty="0" smtClean="0"/>
              <a:t> </a:t>
            </a:r>
            <a:r>
              <a:rPr lang="sr" dirty="0" smtClean="0"/>
              <a:t>окружује </a:t>
            </a:r>
            <a:r>
              <a:rPr lang="sr" dirty="0" smtClean="0"/>
              <a:t>разн</a:t>
            </a:r>
            <a:r>
              <a:rPr lang="sr-Cyrl-RS" dirty="0" smtClean="0"/>
              <a:t>е</a:t>
            </a:r>
            <a:r>
              <a:rPr lang="sr" dirty="0" smtClean="0"/>
              <a:t> орган</a:t>
            </a:r>
            <a:r>
              <a:rPr lang="sr-Cyrl-RS" dirty="0" smtClean="0"/>
              <a:t>е</a:t>
            </a:r>
            <a:r>
              <a:rPr lang="sr" dirty="0" smtClean="0"/>
              <a:t> </a:t>
            </a:r>
            <a:r>
              <a:rPr lang="sr" dirty="0" smtClean="0"/>
              <a:t>и </a:t>
            </a:r>
            <a:r>
              <a:rPr lang="sr-Cyrl-RS" dirty="0" smtClean="0"/>
              <a:t>пружа потпору крвним судовима и нервима</a:t>
            </a:r>
            <a:endParaRPr lang="sr-Latn-RS" dirty="0" err="1" smtClean="0"/>
          </a:p>
          <a:p>
            <a:pPr lvl="1"/>
            <a:r>
              <a:rPr lang="sr" b="1" dirty="0" smtClean="0"/>
              <a:t>Течно везивн</a:t>
            </a:r>
            <a:r>
              <a:rPr lang="sr-Cyrl-RS" b="1" dirty="0" smtClean="0"/>
              <a:t>о ткиво</a:t>
            </a:r>
            <a:r>
              <a:rPr lang="sr" dirty="0" smtClean="0"/>
              <a:t>, </a:t>
            </a:r>
            <a:r>
              <a:rPr lang="sr" dirty="0" smtClean="0"/>
              <a:t>која су крв и </a:t>
            </a:r>
            <a:r>
              <a:rPr lang="sr" dirty="0"/>
              <a:t>лимфа, </a:t>
            </a:r>
            <a:r>
              <a:rPr lang="sr" dirty="0" smtClean="0"/>
              <a:t>транспорт</a:t>
            </a:r>
            <a:r>
              <a:rPr lang="sr-Cyrl-RS" dirty="0" smtClean="0"/>
              <a:t>ују</a:t>
            </a:r>
            <a:r>
              <a:rPr lang="sr" dirty="0" smtClean="0"/>
              <a:t> </a:t>
            </a:r>
            <a:r>
              <a:rPr lang="sr" dirty="0" smtClean="0"/>
              <a:t>хранљиве материје и </a:t>
            </a:r>
            <a:r>
              <a:rPr lang="sr-Cyrl-RS" dirty="0" smtClean="0"/>
              <a:t>разградне </a:t>
            </a:r>
            <a:r>
              <a:rPr lang="sr" dirty="0" smtClean="0"/>
              <a:t>про</a:t>
            </a:r>
            <a:r>
              <a:rPr lang="sr-Cyrl-RS" dirty="0" smtClean="0"/>
              <a:t>дукте метаболизма</a:t>
            </a:r>
            <a:r>
              <a:rPr lang="sr" dirty="0" smtClean="0"/>
              <a:t> </a:t>
            </a:r>
            <a:r>
              <a:rPr lang="sr" dirty="0"/>
              <a:t>широм</a:t>
            </a:r>
            <a:r>
              <a:rPr lang="sr" dirty="0" smtClean="0"/>
              <a:t>​ </a:t>
            </a:r>
            <a:r>
              <a:rPr lang="sr" dirty="0" smtClean="0"/>
              <a:t>тел</a:t>
            </a:r>
            <a:r>
              <a:rPr lang="sr-Cyrl-RS" dirty="0" smtClean="0"/>
              <a:t>а</a:t>
            </a:r>
            <a:endParaRPr lang="sr" dirty="0"/>
          </a:p>
        </p:txBody>
      </p:sp>
    </p:spTree>
    <p:extLst>
      <p:ext uri="{BB962C8B-B14F-4D97-AF65-F5344CB8AC3E}">
        <p14:creationId xmlns:p14="http://schemas.microsoft.com/office/powerpoint/2010/main" val="6462780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 smtClean="0"/>
              <a:t>Мишићно и нервно ткиво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" b="1" dirty="0" smtClean="0"/>
              <a:t>М</a:t>
            </a:r>
            <a:r>
              <a:rPr lang="sr-Cyrl-RS" b="1" dirty="0" smtClean="0"/>
              <a:t>ишићно</a:t>
            </a:r>
            <a:r>
              <a:rPr lang="sr" b="1" dirty="0" smtClean="0"/>
              <a:t> ткив</a:t>
            </a:r>
            <a:r>
              <a:rPr lang="sr-Cyrl-RS" b="1" dirty="0" smtClean="0"/>
              <a:t>о</a:t>
            </a:r>
            <a:r>
              <a:rPr lang="sr" b="1" dirty="0" smtClean="0"/>
              <a:t> </a:t>
            </a:r>
            <a:r>
              <a:rPr lang="sr" dirty="0" smtClean="0"/>
              <a:t>садржи ћелије са </a:t>
            </a:r>
            <a:r>
              <a:rPr lang="sr" dirty="0" smtClean="0"/>
              <a:t>специјализован</a:t>
            </a:r>
            <a:r>
              <a:rPr lang="sr-Cyrl-RS" dirty="0" smtClean="0"/>
              <a:t>ом</a:t>
            </a:r>
            <a:r>
              <a:rPr lang="sr" dirty="0" smtClean="0"/>
              <a:t> способност</a:t>
            </a:r>
            <a:r>
              <a:rPr lang="sr-Cyrl-RS" dirty="0" smtClean="0"/>
              <a:t>и</a:t>
            </a:r>
            <a:r>
              <a:rPr lang="sr" dirty="0" smtClean="0"/>
              <a:t> </a:t>
            </a:r>
            <a:r>
              <a:rPr lang="sr-Cyrl-RS" dirty="0" smtClean="0"/>
              <a:t>контраховања (скупљања) и опуштања</a:t>
            </a:r>
            <a:r>
              <a:rPr lang="sr" dirty="0" smtClean="0"/>
              <a:t>.</a:t>
            </a:r>
            <a:endParaRPr lang="sr-Latn-RS" dirty="0" smtClean="0"/>
          </a:p>
          <a:p>
            <a:endParaRPr lang="sr-Latn-RS" dirty="0"/>
          </a:p>
          <a:p>
            <a:r>
              <a:rPr lang="sr" b="1" dirty="0" smtClean="0"/>
              <a:t>Нерв</a:t>
            </a:r>
            <a:r>
              <a:rPr lang="sr-Cyrl-RS" b="1" dirty="0" smtClean="0"/>
              <a:t>но</a:t>
            </a:r>
            <a:r>
              <a:rPr lang="sr" b="1" dirty="0" smtClean="0"/>
              <a:t> ткив</a:t>
            </a:r>
            <a:r>
              <a:rPr lang="sr-Cyrl-RS" b="1" dirty="0" smtClean="0"/>
              <a:t>о</a:t>
            </a:r>
            <a:r>
              <a:rPr lang="sr" b="1" dirty="0" smtClean="0"/>
              <a:t> </a:t>
            </a:r>
            <a:r>
              <a:rPr lang="sr" dirty="0" smtClean="0"/>
              <a:t>садржи ћелије </a:t>
            </a:r>
            <a:r>
              <a:rPr lang="sr" dirty="0" smtClean="0"/>
              <a:t>способн</a:t>
            </a:r>
            <a:r>
              <a:rPr lang="sr-Cyrl-RS" dirty="0" smtClean="0"/>
              <a:t>е </a:t>
            </a:r>
            <a:r>
              <a:rPr lang="sr" dirty="0" smtClean="0"/>
              <a:t>да реагуј</a:t>
            </a:r>
            <a:r>
              <a:rPr lang="sr-Cyrl-RS" dirty="0" smtClean="0"/>
              <a:t>у</a:t>
            </a:r>
            <a:r>
              <a:rPr lang="sr" dirty="0" smtClean="0"/>
              <a:t> </a:t>
            </a:r>
            <a:r>
              <a:rPr lang="sr" dirty="0" smtClean="0"/>
              <a:t>до </a:t>
            </a:r>
            <a:r>
              <a:rPr lang="sr" dirty="0" smtClean="0"/>
              <a:t>подстицај</a:t>
            </a:r>
            <a:r>
              <a:rPr lang="sr-Cyrl-RS" dirty="0" smtClean="0"/>
              <a:t>е</a:t>
            </a:r>
            <a:r>
              <a:rPr lang="sr" dirty="0" smtClean="0"/>
              <a:t> </a:t>
            </a:r>
            <a:r>
              <a:rPr lang="sr" dirty="0" smtClean="0"/>
              <a:t>и </a:t>
            </a:r>
            <a:r>
              <a:rPr lang="sr" dirty="0" smtClean="0"/>
              <a:t>д</a:t>
            </a:r>
            <a:r>
              <a:rPr lang="sr-Cyrl-RS" dirty="0" smtClean="0"/>
              <a:t>а</a:t>
            </a:r>
            <a:r>
              <a:rPr lang="sr" dirty="0" smtClean="0"/>
              <a:t> спров</a:t>
            </a:r>
            <a:r>
              <a:rPr lang="sr-Cyrl-RS" dirty="0" smtClean="0"/>
              <a:t>оде</a:t>
            </a:r>
            <a:r>
              <a:rPr lang="sr" dirty="0" smtClean="0"/>
              <a:t> електричн</a:t>
            </a:r>
            <a:r>
              <a:rPr lang="sr-Cyrl-RS" dirty="0" smtClean="0"/>
              <a:t>е</a:t>
            </a:r>
            <a:r>
              <a:rPr lang="sr" dirty="0" smtClean="0"/>
              <a:t> импулс</a:t>
            </a:r>
            <a:r>
              <a:rPr lang="sr-Cyrl-RS" dirty="0" smtClean="0"/>
              <a:t>е</a:t>
            </a:r>
            <a:endParaRPr lang="sr" dirty="0"/>
          </a:p>
        </p:txBody>
      </p:sp>
    </p:spTree>
    <p:extLst>
      <p:ext uri="{BB962C8B-B14F-4D97-AF65-F5344CB8AC3E}">
        <p14:creationId xmlns:p14="http://schemas.microsoft.com/office/powerpoint/2010/main" val="36743773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 smtClean="0"/>
              <a:t>Патологија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" dirty="0"/>
              <a:t>Поремећаји ткива, који су често последица </a:t>
            </a:r>
            <a:r>
              <a:rPr lang="sr" dirty="0" smtClean="0"/>
              <a:t>непознатих </a:t>
            </a:r>
            <a:r>
              <a:rPr lang="sr-Cyrl-RS" dirty="0" smtClean="0"/>
              <a:t>узрока</a:t>
            </a:r>
            <a:r>
              <a:rPr lang="sr" dirty="0" smtClean="0"/>
              <a:t>, </a:t>
            </a:r>
            <a:r>
              <a:rPr lang="sr" dirty="0" smtClean="0"/>
              <a:t>могу </a:t>
            </a:r>
            <a:r>
              <a:rPr lang="sr-Cyrl-RS" dirty="0" smtClean="0"/>
              <a:t>се јавити </a:t>
            </a:r>
            <a:r>
              <a:rPr lang="sr" dirty="0" smtClean="0"/>
              <a:t>пре рођењ</a:t>
            </a:r>
            <a:r>
              <a:rPr lang="sr-Cyrl-RS" dirty="0" smtClean="0"/>
              <a:t>а током формирања ткива или се могу јавити касније током живота</a:t>
            </a:r>
            <a:endParaRPr lang="sr" dirty="0"/>
          </a:p>
        </p:txBody>
      </p:sp>
    </p:spTree>
    <p:extLst>
      <p:ext uri="{BB962C8B-B14F-4D97-AF65-F5344CB8AC3E}">
        <p14:creationId xmlns:p14="http://schemas.microsoft.com/office/powerpoint/2010/main" val="40418494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" dirty="0" smtClean="0"/>
              <a:t>Непотпун</a:t>
            </a:r>
            <a:r>
              <a:rPr lang="sr-Cyrl-RS" dirty="0" smtClean="0"/>
              <a:t>о формирање ткива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894400"/>
            <a:ext cx="8755087" cy="4879624"/>
          </a:xfrm>
        </p:spPr>
        <p:txBody>
          <a:bodyPr>
            <a:normAutofit/>
          </a:bodyPr>
          <a:lstStyle/>
          <a:p>
            <a:r>
              <a:rPr lang="sr" b="1" dirty="0" smtClean="0"/>
              <a:t>Аплазија</a:t>
            </a:r>
            <a:r>
              <a:rPr lang="sr" dirty="0" smtClean="0"/>
              <a:t> </a:t>
            </a:r>
            <a:r>
              <a:rPr lang="sr" dirty="0" smtClean="0"/>
              <a:t>је </a:t>
            </a:r>
            <a:r>
              <a:rPr lang="sr-Cyrl-RS" dirty="0" smtClean="0"/>
              <a:t>неправилан </a:t>
            </a:r>
            <a:r>
              <a:rPr lang="sr" dirty="0" smtClean="0"/>
              <a:t>развој</a:t>
            </a:r>
            <a:r>
              <a:rPr lang="sr" dirty="0" smtClean="0"/>
              <a:t>, или </a:t>
            </a:r>
            <a:r>
              <a:rPr lang="sr" dirty="0" smtClean="0"/>
              <a:t>урођен</a:t>
            </a:r>
            <a:r>
              <a:rPr lang="sr-Cyrl-RS" dirty="0" smtClean="0"/>
              <a:t>о</a:t>
            </a:r>
            <a:r>
              <a:rPr lang="sr" dirty="0" smtClean="0"/>
              <a:t> </a:t>
            </a:r>
            <a:r>
              <a:rPr lang="sr" dirty="0" smtClean="0">
                <a:solidFill>
                  <a:srgbClr val="FF0000"/>
                </a:solidFill>
              </a:rPr>
              <a:t>одсуство </a:t>
            </a:r>
            <a:r>
              <a:rPr lang="sr" dirty="0" smtClean="0"/>
              <a:t>орган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" dirty="0" smtClean="0"/>
              <a:t>или </a:t>
            </a:r>
            <a:r>
              <a:rPr lang="sr" dirty="0" smtClean="0"/>
              <a:t>ткив</a:t>
            </a:r>
            <a:r>
              <a:rPr lang="sr-Cyrl-RS" dirty="0" smtClean="0"/>
              <a:t>а</a:t>
            </a:r>
            <a:r>
              <a:rPr lang="sr" dirty="0" smtClean="0"/>
              <a:t> (</a:t>
            </a:r>
            <a:r>
              <a:rPr lang="sr" i="1" dirty="0" smtClean="0"/>
              <a:t>а </a:t>
            </a:r>
            <a:r>
              <a:rPr lang="sr" dirty="0" smtClean="0"/>
              <a:t>-без</a:t>
            </a:r>
            <a:r>
              <a:rPr lang="sr" dirty="0" smtClean="0"/>
              <a:t>, и- </a:t>
            </a:r>
            <a:r>
              <a:rPr lang="sr" i="1" dirty="0" smtClean="0"/>
              <a:t>плазија </a:t>
            </a:r>
            <a:r>
              <a:rPr lang="sr" dirty="0" smtClean="0"/>
              <a:t>значи </a:t>
            </a:r>
            <a:r>
              <a:rPr lang="sr" dirty="0" smtClean="0"/>
              <a:t>формација).</a:t>
            </a:r>
            <a:endParaRPr lang="sr-Latn-RS" dirty="0"/>
          </a:p>
          <a:p>
            <a:endParaRPr lang="sr-Latn-RS" dirty="0"/>
          </a:p>
          <a:p>
            <a:r>
              <a:rPr lang="sr" b="1" dirty="0" smtClean="0"/>
              <a:t>Хипоплазија</a:t>
            </a:r>
            <a:r>
              <a:rPr lang="sr" dirty="0" smtClean="0"/>
              <a:t> </a:t>
            </a:r>
            <a:r>
              <a:rPr lang="sr" dirty="0" smtClean="0"/>
              <a:t>је </a:t>
            </a:r>
            <a:r>
              <a:rPr lang="sr" dirty="0" smtClean="0">
                <a:solidFill>
                  <a:srgbClr val="FF0000"/>
                </a:solidFill>
              </a:rPr>
              <a:t>непотпун</a:t>
            </a:r>
            <a:r>
              <a:rPr lang="sr" dirty="0" smtClean="0"/>
              <a:t> </a:t>
            </a:r>
            <a:r>
              <a:rPr lang="sr" dirty="0" smtClean="0"/>
              <a:t>развој </a:t>
            </a:r>
            <a:r>
              <a:rPr lang="sr" dirty="0" smtClean="0"/>
              <a:t>орган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" dirty="0" smtClean="0"/>
              <a:t>или ткива обично због </a:t>
            </a:r>
            <a:r>
              <a:rPr lang="sr" dirty="0" smtClean="0"/>
              <a:t>недостатк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-Cyrl-RS" dirty="0" smtClean="0">
                <a:solidFill>
                  <a:srgbClr val="FF0000"/>
                </a:solidFill>
              </a:rPr>
              <a:t>у</a:t>
            </a:r>
            <a:r>
              <a:rPr lang="sr" dirty="0" smtClean="0">
                <a:solidFill>
                  <a:srgbClr val="FF0000"/>
                </a:solidFill>
              </a:rPr>
              <a:t> број</a:t>
            </a:r>
            <a:r>
              <a:rPr lang="sr-Cyrl-RS" dirty="0" smtClean="0">
                <a:solidFill>
                  <a:srgbClr val="FF0000"/>
                </a:solidFill>
              </a:rPr>
              <a:t>у </a:t>
            </a:r>
            <a:r>
              <a:rPr lang="sr" dirty="0" smtClean="0">
                <a:solidFill>
                  <a:srgbClr val="FF0000"/>
                </a:solidFill>
              </a:rPr>
              <a:t>ћелиј</a:t>
            </a:r>
            <a:r>
              <a:rPr lang="sr-Cyrl-RS" dirty="0" smtClean="0">
                <a:solidFill>
                  <a:srgbClr val="FF0000"/>
                </a:solidFill>
              </a:rPr>
              <a:t>а</a:t>
            </a:r>
            <a:r>
              <a:rPr lang="sr" dirty="0" smtClean="0">
                <a:solidFill>
                  <a:srgbClr val="FF0000"/>
                </a:solidFill>
              </a:rPr>
              <a:t> </a:t>
            </a:r>
            <a:r>
              <a:rPr lang="sr" dirty="0" smtClean="0"/>
              <a:t>(</a:t>
            </a:r>
            <a:r>
              <a:rPr lang="sr" i="1" dirty="0" smtClean="0"/>
              <a:t>хипо </a:t>
            </a:r>
            <a:r>
              <a:rPr lang="sr" dirty="0" smtClean="0"/>
              <a:t>- значи </a:t>
            </a:r>
            <a:r>
              <a:rPr lang="sr-Cyrl-RS" dirty="0" smtClean="0"/>
              <a:t>смањени број</a:t>
            </a:r>
            <a:r>
              <a:rPr lang="sr" dirty="0" smtClean="0"/>
              <a:t>, – </a:t>
            </a:r>
            <a:r>
              <a:rPr lang="sr" i="1" dirty="0" smtClean="0"/>
              <a:t>плазија </a:t>
            </a:r>
            <a:r>
              <a:rPr lang="sr" dirty="0" smtClean="0"/>
              <a:t>значи формација). </a:t>
            </a:r>
          </a:p>
          <a:p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646278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" dirty="0"/>
              <a:t>АНАТОМСКИ РЕФЕРЕНТНИ СИСТЕМИ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894400"/>
            <a:ext cx="8986218" cy="4458817"/>
          </a:xfrm>
        </p:spPr>
        <p:txBody>
          <a:bodyPr>
            <a:normAutofit fontScale="62500" lnSpcReduction="20000"/>
          </a:bodyPr>
          <a:lstStyle/>
          <a:p>
            <a:r>
              <a:rPr lang="sr" dirty="0"/>
              <a:t>Анатомски референтни системи се користе за описивање локација структурних јединица тела.</a:t>
            </a:r>
            <a:endParaRPr lang="sr-Latn-RS" dirty="0" smtClean="0"/>
          </a:p>
          <a:p>
            <a:r>
              <a:rPr lang="sr" dirty="0" smtClean="0"/>
              <a:t>Најједноставнија </a:t>
            </a:r>
            <a:r>
              <a:rPr lang="sr" dirty="0"/>
              <a:t>анатомска референца је она коју учимо у детињству: десна нам је рука на десној, а лева на левој.</a:t>
            </a:r>
            <a:endParaRPr lang="sr-Latn-RS" dirty="0" smtClean="0"/>
          </a:p>
          <a:p>
            <a:r>
              <a:rPr lang="sr" dirty="0" smtClean="0"/>
              <a:t>У </a:t>
            </a:r>
            <a:r>
              <a:rPr lang="sr" dirty="0"/>
              <a:t>медицинској терминологији постоји неколико додатних начина да се опише локација различитих делова тела.</a:t>
            </a:r>
            <a:endParaRPr lang="sr-Latn-RS" dirty="0" smtClean="0"/>
          </a:p>
          <a:p>
            <a:r>
              <a:rPr lang="sr" dirty="0" smtClean="0"/>
              <a:t>Ови </a:t>
            </a:r>
            <a:r>
              <a:rPr lang="sr" dirty="0"/>
              <a:t>анатомски референтни системи укључују:</a:t>
            </a:r>
            <a:endParaRPr lang="sr-Latn-RS" dirty="0"/>
          </a:p>
          <a:p>
            <a:pPr lvl="1"/>
            <a:r>
              <a:rPr lang="sr-Cyrl-RS" dirty="0" smtClean="0"/>
              <a:t>Равни</a:t>
            </a:r>
            <a:endParaRPr lang="sr-Latn-RS" dirty="0"/>
          </a:p>
          <a:p>
            <a:pPr lvl="1"/>
            <a:r>
              <a:rPr lang="sr" dirty="0"/>
              <a:t>Правци </a:t>
            </a:r>
            <a:endParaRPr lang="sr-Latn-RS" dirty="0"/>
          </a:p>
          <a:p>
            <a:pPr lvl="1"/>
            <a:r>
              <a:rPr lang="sr" dirty="0" smtClean="0"/>
              <a:t>Телесне </a:t>
            </a:r>
            <a:r>
              <a:rPr lang="sr" dirty="0"/>
              <a:t>шупљине</a:t>
            </a:r>
            <a:endParaRPr lang="sr-Latn-RS" dirty="0"/>
          </a:p>
          <a:p>
            <a:pPr lvl="1"/>
            <a:r>
              <a:rPr lang="sr" dirty="0" smtClean="0"/>
              <a:t>Структурне </a:t>
            </a:r>
            <a:r>
              <a:rPr lang="sr" dirty="0"/>
              <a:t>јединице</a:t>
            </a:r>
            <a:endParaRPr lang="sr-Latn-RS" dirty="0" smtClean="0"/>
          </a:p>
          <a:p>
            <a:r>
              <a:rPr lang="sr" dirty="0" smtClean="0"/>
              <a:t>Када </a:t>
            </a:r>
            <a:r>
              <a:rPr lang="sr" dirty="0"/>
              <a:t>делови тела раде заједно да би извршили сродну функцију, они су груписани заједно и познати су као </a:t>
            </a:r>
            <a:r>
              <a:rPr lang="sr" dirty="0" smtClean="0"/>
              <a:t>систем</a:t>
            </a:r>
            <a:r>
              <a:rPr lang="sr-Cyrl-RS" dirty="0" smtClean="0"/>
              <a:t>и органа</a:t>
            </a:r>
            <a:endParaRPr lang="sr" dirty="0"/>
          </a:p>
        </p:txBody>
      </p:sp>
    </p:spTree>
    <p:extLst>
      <p:ext uri="{BB962C8B-B14F-4D97-AF65-F5344CB8AC3E}">
        <p14:creationId xmlns:p14="http://schemas.microsoft.com/office/powerpoint/2010/main" val="404184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" dirty="0" smtClean="0"/>
              <a:t>Абнормално </a:t>
            </a:r>
            <a:r>
              <a:rPr lang="sr-Cyrl-RS" dirty="0" smtClean="0"/>
              <a:t>формирање ткива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894400"/>
            <a:ext cx="8755087" cy="4963600"/>
          </a:xfrm>
        </p:spPr>
        <p:txBody>
          <a:bodyPr>
            <a:normAutofit fontScale="62500" lnSpcReduction="20000"/>
          </a:bodyPr>
          <a:lstStyle/>
          <a:p>
            <a:r>
              <a:rPr lang="sr" b="1" dirty="0"/>
              <a:t>Анаплазија</a:t>
            </a:r>
            <a:r>
              <a:rPr lang="sr" dirty="0"/>
              <a:t> </a:t>
            </a:r>
            <a:r>
              <a:rPr lang="sr-Cyrl-RS" dirty="0" smtClean="0"/>
              <a:t>ј</a:t>
            </a:r>
            <a:r>
              <a:rPr lang="sr" dirty="0" smtClean="0"/>
              <a:t>е </a:t>
            </a:r>
            <a:r>
              <a:rPr lang="sr-Cyrl-RS" dirty="0" smtClean="0"/>
              <a:t>промена у</a:t>
            </a:r>
            <a:r>
              <a:rPr lang="sr" dirty="0" smtClean="0"/>
              <a:t> структур</a:t>
            </a:r>
            <a:r>
              <a:rPr lang="sr-Cyrl-RS" dirty="0" smtClean="0"/>
              <a:t>и</a:t>
            </a:r>
            <a:r>
              <a:rPr lang="sr" dirty="0" smtClean="0"/>
              <a:t> ћелиј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" dirty="0"/>
              <a:t>и </a:t>
            </a:r>
            <a:r>
              <a:rPr lang="sr" dirty="0" smtClean="0"/>
              <a:t>њихов</a:t>
            </a:r>
            <a:r>
              <a:rPr lang="sr-Cyrl-RS" dirty="0" smtClean="0"/>
              <a:t>е</a:t>
            </a:r>
            <a:r>
              <a:rPr lang="sr" dirty="0" smtClean="0"/>
              <a:t> </a:t>
            </a:r>
            <a:r>
              <a:rPr lang="sr" dirty="0" smtClean="0">
                <a:solidFill>
                  <a:srgbClr val="FF0000"/>
                </a:solidFill>
              </a:rPr>
              <a:t>оријентациј</a:t>
            </a:r>
            <a:r>
              <a:rPr lang="sr-Cyrl-RS" dirty="0" smtClean="0">
                <a:solidFill>
                  <a:srgbClr val="FF0000"/>
                </a:solidFill>
              </a:rPr>
              <a:t>е,</a:t>
            </a:r>
            <a:r>
              <a:rPr lang="sr" dirty="0" smtClean="0">
                <a:solidFill>
                  <a:srgbClr val="FF0000"/>
                </a:solidFill>
              </a:rPr>
              <a:t> </a:t>
            </a:r>
            <a:r>
              <a:rPr lang="sr-Cyrl-RS" dirty="0" smtClean="0"/>
              <a:t>једних у односу на друге ћелије</a:t>
            </a:r>
            <a:r>
              <a:rPr lang="sr" dirty="0" smtClean="0"/>
              <a:t>. Ов</a:t>
            </a:r>
            <a:r>
              <a:rPr lang="sr-Cyrl-RS" dirty="0" smtClean="0"/>
              <a:t>ај </a:t>
            </a:r>
            <a:r>
              <a:rPr lang="sr" dirty="0" smtClean="0"/>
              <a:t> абнормал</a:t>
            </a:r>
            <a:r>
              <a:rPr lang="sr-Cyrl-RS" dirty="0" smtClean="0"/>
              <a:t>ан</a:t>
            </a:r>
            <a:r>
              <a:rPr lang="sr" dirty="0" smtClean="0"/>
              <a:t> развој</a:t>
            </a:r>
            <a:r>
              <a:rPr lang="sr-Cyrl-RS" dirty="0" smtClean="0"/>
              <a:t> ћелија</a:t>
            </a:r>
            <a:r>
              <a:rPr lang="sr" dirty="0" smtClean="0"/>
              <a:t> </a:t>
            </a:r>
            <a:r>
              <a:rPr lang="sr" dirty="0"/>
              <a:t>је </a:t>
            </a:r>
            <a:r>
              <a:rPr lang="sr" dirty="0" smtClean="0"/>
              <a:t>карактеристичан</a:t>
            </a:r>
            <a:r>
              <a:rPr lang="sr-Cyrl-RS" dirty="0" smtClean="0"/>
              <a:t> приликом</a:t>
            </a:r>
            <a:r>
              <a:rPr lang="sr" dirty="0" smtClean="0"/>
              <a:t> </a:t>
            </a:r>
            <a:r>
              <a:rPr lang="sr" dirty="0"/>
              <a:t>формирања </a:t>
            </a:r>
            <a:r>
              <a:rPr lang="sr" dirty="0" smtClean="0"/>
              <a:t>тумора. </a:t>
            </a:r>
            <a:endParaRPr lang="sr" dirty="0"/>
          </a:p>
          <a:p>
            <a:endParaRPr lang="sr-Latn-RS" b="1" dirty="0" smtClean="0"/>
          </a:p>
          <a:p>
            <a:r>
              <a:rPr lang="sr" b="1" dirty="0" smtClean="0"/>
              <a:t>Дисплазија</a:t>
            </a:r>
            <a:r>
              <a:rPr lang="sr" dirty="0" smtClean="0"/>
              <a:t> </a:t>
            </a:r>
            <a:r>
              <a:rPr lang="sr-Cyrl-RS" dirty="0" smtClean="0"/>
              <a:t>ј</a:t>
            </a:r>
            <a:r>
              <a:rPr lang="sr" dirty="0" smtClean="0"/>
              <a:t>е </a:t>
            </a:r>
            <a:r>
              <a:rPr lang="sr" dirty="0" smtClean="0"/>
              <a:t>тхе </a:t>
            </a:r>
            <a:r>
              <a:rPr lang="sr" dirty="0" smtClean="0">
                <a:solidFill>
                  <a:srgbClr val="FF0000"/>
                </a:solidFill>
              </a:rPr>
              <a:t>абнормал</a:t>
            </a:r>
            <a:r>
              <a:rPr lang="sr-Cyrl-RS" dirty="0" smtClean="0">
                <a:solidFill>
                  <a:srgbClr val="FF0000"/>
                </a:solidFill>
              </a:rPr>
              <a:t>а</a:t>
            </a:r>
            <a:r>
              <a:rPr lang="sr-Cyrl-RS" dirty="0" smtClean="0">
                <a:solidFill>
                  <a:srgbClr val="FF0000"/>
                </a:solidFill>
              </a:rPr>
              <a:t>н</a:t>
            </a:r>
            <a:r>
              <a:rPr lang="sr" dirty="0" smtClean="0">
                <a:solidFill>
                  <a:srgbClr val="FF0000"/>
                </a:solidFill>
              </a:rPr>
              <a:t> </a:t>
            </a:r>
            <a:r>
              <a:rPr lang="sr" dirty="0" smtClean="0">
                <a:solidFill>
                  <a:srgbClr val="FF0000"/>
                </a:solidFill>
              </a:rPr>
              <a:t>развој </a:t>
            </a:r>
            <a:r>
              <a:rPr lang="sr" dirty="0" smtClean="0"/>
              <a:t>или раст </a:t>
            </a:r>
            <a:r>
              <a:rPr lang="sr" dirty="0" smtClean="0"/>
              <a:t>ћелиј</a:t>
            </a:r>
            <a:r>
              <a:rPr lang="sr-Cyrl-RS" dirty="0" smtClean="0"/>
              <a:t>а</a:t>
            </a:r>
            <a:r>
              <a:rPr lang="sr" dirty="0" smtClean="0"/>
              <a:t>, </a:t>
            </a:r>
            <a:r>
              <a:rPr lang="sr" dirty="0"/>
              <a:t>ткива </a:t>
            </a:r>
            <a:r>
              <a:rPr lang="sr" dirty="0" smtClean="0"/>
              <a:t> </a:t>
            </a:r>
            <a:r>
              <a:rPr lang="sr" dirty="0" smtClean="0"/>
              <a:t>или </a:t>
            </a:r>
            <a:r>
              <a:rPr lang="sr" dirty="0" smtClean="0"/>
              <a:t>орган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endParaRPr lang="sr-Latn-RS" dirty="0" smtClean="0"/>
          </a:p>
          <a:p>
            <a:endParaRPr lang="sr-Latn-RS" dirty="0" smtClean="0"/>
          </a:p>
          <a:p>
            <a:r>
              <a:rPr lang="sr" b="1" dirty="0" smtClean="0"/>
              <a:t>Хиперплазија</a:t>
            </a:r>
            <a:r>
              <a:rPr lang="sr" dirty="0" smtClean="0"/>
              <a:t> </a:t>
            </a:r>
            <a:r>
              <a:rPr lang="sr-Cyrl-RS" dirty="0" smtClean="0"/>
              <a:t>ј</a:t>
            </a:r>
            <a:r>
              <a:rPr lang="sr" dirty="0" smtClean="0"/>
              <a:t>е </a:t>
            </a:r>
            <a:r>
              <a:rPr lang="sr-Cyrl-RS" dirty="0" smtClean="0"/>
              <a:t>повећање </a:t>
            </a:r>
            <a:r>
              <a:rPr lang="sr" dirty="0" smtClean="0"/>
              <a:t>орган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" dirty="0" smtClean="0"/>
              <a:t>или ткива </a:t>
            </a:r>
            <a:r>
              <a:rPr lang="sr-Cyrl-RS" dirty="0" smtClean="0"/>
              <a:t>које настаје услед </a:t>
            </a:r>
            <a:r>
              <a:rPr lang="sr" dirty="0" smtClean="0"/>
              <a:t>абнормално</a:t>
            </a:r>
            <a:r>
              <a:rPr lang="sr-Cyrl-RS" dirty="0" smtClean="0"/>
              <a:t>г</a:t>
            </a:r>
            <a:r>
              <a:rPr lang="sr" dirty="0" smtClean="0"/>
              <a:t> </a:t>
            </a:r>
            <a:r>
              <a:rPr lang="sr" dirty="0" smtClean="0"/>
              <a:t>повећање </a:t>
            </a:r>
            <a:r>
              <a:rPr lang="sr-Cyrl-RS" dirty="0" smtClean="0"/>
              <a:t>у</a:t>
            </a:r>
            <a:r>
              <a:rPr lang="sr" dirty="0" smtClean="0"/>
              <a:t> </a:t>
            </a:r>
            <a:r>
              <a:rPr lang="sr" dirty="0" smtClean="0">
                <a:solidFill>
                  <a:srgbClr val="FF0000"/>
                </a:solidFill>
              </a:rPr>
              <a:t>број</a:t>
            </a:r>
            <a:r>
              <a:rPr lang="sr-Cyrl-RS" dirty="0" smtClean="0">
                <a:solidFill>
                  <a:srgbClr val="FF0000"/>
                </a:solidFill>
              </a:rPr>
              <a:t>у</a:t>
            </a:r>
            <a:r>
              <a:rPr lang="sr" dirty="0" smtClean="0"/>
              <a:t> ћелиј</a:t>
            </a:r>
            <a:r>
              <a:rPr lang="sr-Cyrl-RS" dirty="0" smtClean="0"/>
              <a:t>а тог ткива</a:t>
            </a:r>
            <a:r>
              <a:rPr lang="sr" dirty="0" smtClean="0"/>
              <a:t> </a:t>
            </a:r>
            <a:endParaRPr lang="sr" dirty="0" smtClean="0"/>
          </a:p>
          <a:p>
            <a:endParaRPr lang="sr-Latn-RS" dirty="0" smtClean="0"/>
          </a:p>
          <a:p>
            <a:r>
              <a:rPr lang="sr" b="1" dirty="0" smtClean="0"/>
              <a:t>Хипертрофија</a:t>
            </a:r>
            <a:r>
              <a:rPr lang="sr" dirty="0" smtClean="0"/>
              <a:t> </a:t>
            </a:r>
            <a:r>
              <a:rPr lang="sr-Cyrl-RS" dirty="0" smtClean="0"/>
              <a:t>је генерално повећање дела тела, органа или ткива које настаје због </a:t>
            </a:r>
            <a:r>
              <a:rPr lang="sr" dirty="0" smtClean="0">
                <a:solidFill>
                  <a:srgbClr val="FF0000"/>
                </a:solidFill>
              </a:rPr>
              <a:t>повећањ</a:t>
            </a:r>
            <a:r>
              <a:rPr lang="sr-Cyrl-RS" dirty="0" smtClean="0">
                <a:solidFill>
                  <a:srgbClr val="FF0000"/>
                </a:solidFill>
              </a:rPr>
              <a:t>а</a:t>
            </a:r>
            <a:r>
              <a:rPr lang="sr" dirty="0" smtClean="0">
                <a:solidFill>
                  <a:srgbClr val="FF0000"/>
                </a:solidFill>
              </a:rPr>
              <a:t> </a:t>
            </a:r>
            <a:r>
              <a:rPr lang="sr" dirty="0" smtClean="0">
                <a:solidFill>
                  <a:srgbClr val="FF0000"/>
                </a:solidFill>
              </a:rPr>
              <a:t>величина, али не </a:t>
            </a:r>
            <a:r>
              <a:rPr lang="sr-Cyrl-RS" dirty="0" smtClean="0">
                <a:solidFill>
                  <a:srgbClr val="FF0000"/>
                </a:solidFill>
              </a:rPr>
              <a:t>и</a:t>
            </a:r>
            <a:r>
              <a:rPr lang="sr" dirty="0" smtClean="0">
                <a:solidFill>
                  <a:srgbClr val="FF0000"/>
                </a:solidFill>
              </a:rPr>
              <a:t> број</a:t>
            </a:r>
            <a:r>
              <a:rPr lang="sr-Cyrl-RS" dirty="0" smtClean="0">
                <a:solidFill>
                  <a:srgbClr val="FF0000"/>
                </a:solidFill>
              </a:rPr>
              <a:t>а</a:t>
            </a:r>
            <a:r>
              <a:rPr lang="sr" dirty="0" smtClean="0">
                <a:solidFill>
                  <a:srgbClr val="FF0000"/>
                </a:solidFill>
              </a:rPr>
              <a:t> </a:t>
            </a:r>
            <a:r>
              <a:rPr lang="sr-Cyrl-RS" dirty="0" smtClean="0">
                <a:solidFill>
                  <a:srgbClr val="FF0000"/>
                </a:solidFill>
              </a:rPr>
              <a:t>ћелија у том ткиву</a:t>
            </a:r>
            <a:r>
              <a:rPr lang="sr" dirty="0" smtClean="0"/>
              <a:t>. </a:t>
            </a:r>
            <a:r>
              <a:rPr lang="sr" dirty="0" smtClean="0"/>
              <a:t>Ово </a:t>
            </a:r>
            <a:r>
              <a:rPr lang="sr-Cyrl-RS" dirty="0" smtClean="0"/>
              <a:t>повећање није последица формирања тумо</a:t>
            </a:r>
            <a:r>
              <a:rPr lang="sr" dirty="0" smtClean="0"/>
              <a:t>р</a:t>
            </a:r>
            <a:r>
              <a:rPr lang="sr-Cyrl-RS" dirty="0" smtClean="0"/>
              <a:t>а</a:t>
            </a:r>
            <a:r>
              <a:rPr lang="sr" dirty="0" smtClean="0"/>
              <a:t>.</a:t>
            </a:r>
            <a:endParaRPr lang="sr" dirty="0"/>
          </a:p>
        </p:txBody>
      </p:sp>
    </p:spTree>
    <p:extLst>
      <p:ext uri="{BB962C8B-B14F-4D97-AF65-F5344CB8AC3E}">
        <p14:creationId xmlns:p14="http://schemas.microsoft.com/office/powerpoint/2010/main" val="36743773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Органи и си</a:t>
            </a:r>
            <a:r>
              <a:rPr lang="sr-Cyrl-RS" dirty="0" smtClean="0"/>
              <a:t>стеми органа</a:t>
            </a:r>
            <a:endParaRPr lang="s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894400"/>
            <a:ext cx="8755087" cy="4814310"/>
          </a:xfrm>
        </p:spPr>
        <p:txBody>
          <a:bodyPr>
            <a:normAutofit/>
          </a:bodyPr>
          <a:lstStyle/>
          <a:p>
            <a:r>
              <a:rPr lang="sr-Cyrl-RS" b="1" dirty="0" smtClean="0"/>
              <a:t>Орган</a:t>
            </a:r>
            <a:r>
              <a:rPr lang="sr-Cyrl-RS" dirty="0" smtClean="0"/>
              <a:t> </a:t>
            </a:r>
            <a:r>
              <a:rPr lang="sr" dirty="0" smtClean="0"/>
              <a:t>је </a:t>
            </a:r>
            <a:r>
              <a:rPr lang="sr" dirty="0"/>
              <a:t>донекле самосталан део </a:t>
            </a:r>
            <a:r>
              <a:rPr lang="sr" dirty="0" smtClean="0"/>
              <a:t>тела </a:t>
            </a:r>
            <a:r>
              <a:rPr lang="sr-Cyrl-RS" dirty="0" smtClean="0"/>
              <a:t>који </a:t>
            </a:r>
            <a:r>
              <a:rPr lang="sr" dirty="0" smtClean="0"/>
              <a:t>изводи </a:t>
            </a:r>
            <a:r>
              <a:rPr lang="sr-Cyrl-RS" dirty="0" smtClean="0"/>
              <a:t>неку</a:t>
            </a:r>
            <a:r>
              <a:rPr lang="sr" dirty="0" smtClean="0"/>
              <a:t> специфичн</a:t>
            </a:r>
            <a:r>
              <a:rPr lang="sr-Cyrl-RS" dirty="0" smtClean="0"/>
              <a:t>у</a:t>
            </a:r>
            <a:r>
              <a:rPr lang="sr" dirty="0" smtClean="0"/>
              <a:t> функциј</a:t>
            </a:r>
            <a:r>
              <a:rPr lang="sr-Cyrl-RS" dirty="0" smtClean="0"/>
              <a:t>у</a:t>
            </a:r>
            <a:r>
              <a:rPr lang="sr" dirty="0" smtClean="0"/>
              <a:t>. </a:t>
            </a:r>
            <a:endParaRPr lang="sr" dirty="0" smtClean="0"/>
          </a:p>
          <a:p>
            <a:r>
              <a:rPr lang="sr-Cyrl-RS" dirty="0" smtClean="0"/>
              <a:t>У дидактичке сврхе</a:t>
            </a:r>
            <a:r>
              <a:rPr lang="sr" dirty="0" smtClean="0"/>
              <a:t>, </a:t>
            </a:r>
            <a:r>
              <a:rPr lang="sr-Cyrl-RS" dirty="0" smtClean="0"/>
              <a:t>повезана ткива и органи </a:t>
            </a:r>
            <a:r>
              <a:rPr lang="sr" dirty="0" smtClean="0"/>
              <a:t>су описан</a:t>
            </a:r>
            <a:r>
              <a:rPr lang="sr-Cyrl-RS" dirty="0" smtClean="0"/>
              <a:t>и</a:t>
            </a:r>
            <a:r>
              <a:rPr lang="sr" dirty="0" smtClean="0"/>
              <a:t> </a:t>
            </a:r>
            <a:r>
              <a:rPr lang="sr" dirty="0" smtClean="0"/>
              <a:t>као </a:t>
            </a:r>
            <a:r>
              <a:rPr lang="sr-Cyrl-RS" dirty="0" smtClean="0"/>
              <a:t>да су </a:t>
            </a:r>
            <a:r>
              <a:rPr lang="sr" dirty="0" smtClean="0"/>
              <a:t>организован</a:t>
            </a:r>
            <a:r>
              <a:rPr lang="sr-Cyrl-RS" dirty="0" smtClean="0"/>
              <a:t>и</a:t>
            </a:r>
            <a:r>
              <a:rPr lang="sr" dirty="0" smtClean="0"/>
              <a:t> </a:t>
            </a:r>
            <a:r>
              <a:rPr lang="sr" dirty="0" smtClean="0"/>
              <a:t>у </a:t>
            </a:r>
            <a:r>
              <a:rPr lang="sr" b="1" dirty="0" smtClean="0"/>
              <a:t>систем</a:t>
            </a:r>
            <a:r>
              <a:rPr lang="sr-Cyrl-RS" b="1" dirty="0" smtClean="0"/>
              <a:t>е органа</a:t>
            </a:r>
            <a:r>
              <a:rPr lang="sr" dirty="0" smtClean="0"/>
              <a:t> </a:t>
            </a:r>
            <a:r>
              <a:rPr lang="sr" dirty="0" smtClean="0"/>
              <a:t>са </a:t>
            </a:r>
            <a:r>
              <a:rPr lang="sr" dirty="0" smtClean="0"/>
              <a:t>специјализован</a:t>
            </a:r>
            <a:r>
              <a:rPr lang="sr-Cyrl-RS" dirty="0" smtClean="0"/>
              <a:t>им</a:t>
            </a:r>
            <a:r>
              <a:rPr lang="sr" dirty="0" smtClean="0"/>
              <a:t> функциј</a:t>
            </a:r>
            <a:r>
              <a:rPr lang="sr-Cyrl-RS" dirty="0" smtClean="0"/>
              <a:t>ама</a:t>
            </a:r>
            <a:r>
              <a:rPr lang="sr" dirty="0" smtClean="0"/>
              <a:t>.</a:t>
            </a:r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40418494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Системи органа</a:t>
            </a:r>
            <a:endParaRPr lang="s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670180"/>
            <a:ext cx="8755087" cy="5057192"/>
          </a:xfrm>
        </p:spPr>
        <p:txBody>
          <a:bodyPr>
            <a:normAutofit fontScale="55000" lnSpcReduction="20000"/>
          </a:bodyPr>
          <a:lstStyle/>
          <a:p>
            <a:r>
              <a:rPr lang="sr" b="1" dirty="0" smtClean="0"/>
              <a:t>Скелетни </a:t>
            </a:r>
            <a:r>
              <a:rPr lang="sr-Cyrl-RS" b="1" dirty="0" smtClean="0"/>
              <a:t>с</a:t>
            </a:r>
            <a:r>
              <a:rPr lang="sr" b="1" dirty="0" smtClean="0"/>
              <a:t>истем </a:t>
            </a:r>
            <a:r>
              <a:rPr lang="sr" dirty="0" smtClean="0"/>
              <a:t>– </a:t>
            </a:r>
            <a:r>
              <a:rPr lang="sr-Cyrl-RS" dirty="0" smtClean="0"/>
              <a:t>Пружа потпору и даје облик телу</a:t>
            </a:r>
            <a:r>
              <a:rPr lang="sr" dirty="0" smtClean="0"/>
              <a:t>. </a:t>
            </a:r>
            <a:r>
              <a:rPr lang="sr" dirty="0" smtClean="0"/>
              <a:t>Штити </a:t>
            </a:r>
            <a:r>
              <a:rPr lang="sr" dirty="0" smtClean="0"/>
              <a:t>унутрашњ</a:t>
            </a:r>
            <a:r>
              <a:rPr lang="sr-Cyrl-RS" dirty="0" smtClean="0"/>
              <a:t>е</a:t>
            </a:r>
            <a:r>
              <a:rPr lang="sr" dirty="0" smtClean="0"/>
              <a:t> орган</a:t>
            </a:r>
            <a:r>
              <a:rPr lang="sr-Cyrl-RS" dirty="0" smtClean="0"/>
              <a:t>е.</a:t>
            </a:r>
            <a:r>
              <a:rPr lang="sr" dirty="0" smtClean="0"/>
              <a:t> </a:t>
            </a:r>
            <a:r>
              <a:rPr lang="sr-Cyrl-RS" dirty="0" smtClean="0"/>
              <a:t>Учествује у стварању појединих крвних ћелија</a:t>
            </a:r>
            <a:r>
              <a:rPr lang="sr" dirty="0" smtClean="0"/>
              <a:t> </a:t>
            </a:r>
            <a:r>
              <a:rPr lang="sr" dirty="0" smtClean="0"/>
              <a:t>и </a:t>
            </a:r>
            <a:r>
              <a:rPr lang="sr-Cyrl-RS" dirty="0" smtClean="0"/>
              <a:t>представља депо минерала</a:t>
            </a:r>
            <a:r>
              <a:rPr lang="sr" dirty="0" smtClean="0"/>
              <a:t> </a:t>
            </a:r>
            <a:r>
              <a:rPr lang="sr" dirty="0"/>
              <a:t>.</a:t>
            </a:r>
            <a:endParaRPr lang="sr-Latn-RS" dirty="0" smtClean="0"/>
          </a:p>
          <a:p>
            <a:r>
              <a:rPr lang="sr" b="1" dirty="0" smtClean="0"/>
              <a:t>Мишић</a:t>
            </a:r>
            <a:r>
              <a:rPr lang="sr-Cyrl-RS" b="1" dirty="0" smtClean="0"/>
              <a:t>ни систем</a:t>
            </a:r>
            <a:r>
              <a:rPr lang="sr" b="1" dirty="0" smtClean="0"/>
              <a:t> </a:t>
            </a:r>
            <a:r>
              <a:rPr lang="sr" dirty="0" smtClean="0"/>
              <a:t>– држи </a:t>
            </a:r>
            <a:r>
              <a:rPr lang="sr" dirty="0" smtClean="0"/>
              <a:t>тело</a:t>
            </a:r>
            <a:r>
              <a:rPr lang="sr-Cyrl-RS" dirty="0" smtClean="0"/>
              <a:t> у усправном положају и покреће тело и телесне течности. Учествује у стварању телесне топлоте</a:t>
            </a:r>
            <a:r>
              <a:rPr lang="sr" dirty="0" smtClean="0"/>
              <a:t>.</a:t>
            </a:r>
            <a:endParaRPr lang="sr-Latn-RS" dirty="0" smtClean="0"/>
          </a:p>
          <a:p>
            <a:r>
              <a:rPr lang="sr" b="1" dirty="0" smtClean="0"/>
              <a:t>Кардиоваскуларни систем </a:t>
            </a:r>
            <a:r>
              <a:rPr lang="sr" dirty="0" smtClean="0"/>
              <a:t>- крв кружи </a:t>
            </a:r>
            <a:r>
              <a:rPr lang="sr-Cyrl-RS" dirty="0" smtClean="0"/>
              <a:t>телом и транспотује кисеоник и </a:t>
            </a:r>
            <a:r>
              <a:rPr lang="sr" dirty="0" smtClean="0"/>
              <a:t> </a:t>
            </a:r>
            <a:r>
              <a:rPr lang="sr" dirty="0" smtClean="0"/>
              <a:t>хранљиве материје до </a:t>
            </a:r>
            <a:r>
              <a:rPr lang="sr" dirty="0" smtClean="0"/>
              <a:t>ћелиј</a:t>
            </a:r>
            <a:r>
              <a:rPr lang="sr-Cyrl-RS" dirty="0" smtClean="0"/>
              <a:t>а</a:t>
            </a:r>
            <a:r>
              <a:rPr lang="sr" dirty="0" smtClean="0"/>
              <a:t>, </a:t>
            </a:r>
            <a:r>
              <a:rPr lang="sr-Cyrl-RS" dirty="0" smtClean="0"/>
              <a:t>а односи разградне продукте </a:t>
            </a:r>
            <a:r>
              <a:rPr lang="sr" dirty="0" smtClean="0"/>
              <a:t>до </a:t>
            </a:r>
            <a:r>
              <a:rPr lang="sr-Cyrl-RS" dirty="0" smtClean="0"/>
              <a:t>бубрега који их филтрирају</a:t>
            </a:r>
            <a:r>
              <a:rPr lang="sr" dirty="0" smtClean="0"/>
              <a:t>.</a:t>
            </a:r>
            <a:endParaRPr lang="sr-Latn-RS" dirty="0" smtClean="0"/>
          </a:p>
          <a:p>
            <a:r>
              <a:rPr lang="sr" b="1" dirty="0" smtClean="0"/>
              <a:t>Лимфни </a:t>
            </a:r>
            <a:r>
              <a:rPr lang="sr-Cyrl-RS" b="1" dirty="0" smtClean="0"/>
              <a:t>с</a:t>
            </a:r>
            <a:r>
              <a:rPr lang="sr" b="1" dirty="0" smtClean="0"/>
              <a:t>истем </a:t>
            </a:r>
            <a:r>
              <a:rPr lang="sr" dirty="0" smtClean="0"/>
              <a:t>– Уклања и </a:t>
            </a:r>
            <a:r>
              <a:rPr lang="sr" dirty="0" smtClean="0"/>
              <a:t>транспорт</a:t>
            </a:r>
            <a:r>
              <a:rPr lang="sr-Cyrl-RS" dirty="0" smtClean="0"/>
              <a:t>ује разградне продукте метаболоизма из интерстицијумске течности.</a:t>
            </a:r>
            <a:r>
              <a:rPr lang="sr" dirty="0" smtClean="0"/>
              <a:t> </a:t>
            </a:r>
            <a:r>
              <a:rPr lang="sr-Cyrl-RS" dirty="0" smtClean="0"/>
              <a:t>Учествује у деструкцији патогених агенаса попут бактерија и туморских ћелија. Враћа филтрирану лимфу у крвоток чиме поново настаје плазма</a:t>
            </a:r>
            <a:r>
              <a:rPr lang="sr" dirty="0" smtClean="0"/>
              <a:t>.</a:t>
            </a:r>
            <a:endParaRPr lang="sr-Latn-RS" dirty="0" smtClean="0"/>
          </a:p>
          <a:p>
            <a:r>
              <a:rPr lang="sr" b="1" dirty="0" smtClean="0"/>
              <a:t>Имун</a:t>
            </a:r>
            <a:r>
              <a:rPr lang="sr-Cyrl-RS" b="1" dirty="0" smtClean="0"/>
              <a:t>ски</a:t>
            </a:r>
            <a:r>
              <a:rPr lang="sr" b="1" dirty="0" smtClean="0"/>
              <a:t> </a:t>
            </a:r>
            <a:r>
              <a:rPr lang="sr-Cyrl-RS" b="1" dirty="0"/>
              <a:t>с</a:t>
            </a:r>
            <a:r>
              <a:rPr lang="sr" b="1" dirty="0" smtClean="0"/>
              <a:t>истем </a:t>
            </a:r>
            <a:r>
              <a:rPr lang="sr" dirty="0" smtClean="0"/>
              <a:t>– Брани </a:t>
            </a:r>
            <a:r>
              <a:rPr lang="sr" dirty="0" smtClean="0"/>
              <a:t>тело </a:t>
            </a:r>
            <a:r>
              <a:rPr lang="sr-Cyrl-RS" dirty="0" smtClean="0"/>
              <a:t>од </a:t>
            </a:r>
            <a:r>
              <a:rPr lang="sr" dirty="0" smtClean="0"/>
              <a:t>инваз</a:t>
            </a:r>
            <a:r>
              <a:rPr lang="sr-Cyrl-RS" dirty="0" smtClean="0"/>
              <a:t>ивних</a:t>
            </a:r>
            <a:r>
              <a:rPr lang="sr" dirty="0" smtClean="0"/>
              <a:t> патоген</a:t>
            </a:r>
            <a:r>
              <a:rPr lang="sr-Cyrl-RS" dirty="0" smtClean="0"/>
              <a:t>а </a:t>
            </a:r>
            <a:r>
              <a:rPr lang="sr" dirty="0" smtClean="0"/>
              <a:t>и алерген</a:t>
            </a:r>
            <a:r>
              <a:rPr lang="sr-Cyrl-RS" dirty="0" smtClean="0"/>
              <a:t>а</a:t>
            </a:r>
            <a:r>
              <a:rPr lang="sr" dirty="0" smtClean="0"/>
              <a:t>.</a:t>
            </a:r>
            <a:endParaRPr lang="sr-Latn-RS" dirty="0" smtClean="0"/>
          </a:p>
          <a:p>
            <a:r>
              <a:rPr lang="sr" b="1" dirty="0" smtClean="0"/>
              <a:t>Респираторн</a:t>
            </a:r>
            <a:r>
              <a:rPr lang="sr-Cyrl-RS" b="1" dirty="0" smtClean="0"/>
              <a:t>и систем</a:t>
            </a:r>
            <a:r>
              <a:rPr lang="sr" b="1" dirty="0" smtClean="0"/>
              <a:t> </a:t>
            </a:r>
            <a:r>
              <a:rPr lang="sr" dirty="0" smtClean="0"/>
              <a:t>– доноси кисеоник у </a:t>
            </a:r>
            <a:r>
              <a:rPr lang="sr" dirty="0" smtClean="0"/>
              <a:t>тело </a:t>
            </a:r>
            <a:r>
              <a:rPr lang="sr" dirty="0" smtClean="0"/>
              <a:t>за транспорт до </a:t>
            </a:r>
            <a:r>
              <a:rPr lang="sr" dirty="0" smtClean="0"/>
              <a:t>ћелиј</a:t>
            </a:r>
            <a:r>
              <a:rPr lang="sr-Cyrl-RS" dirty="0" smtClean="0"/>
              <a:t>а</a:t>
            </a:r>
            <a:r>
              <a:rPr lang="sr" dirty="0" smtClean="0"/>
              <a:t>.</a:t>
            </a:r>
            <a:r>
              <a:rPr lang="sr" dirty="0"/>
              <a:t>​</a:t>
            </a:r>
            <a:r>
              <a:rPr lang="sr" dirty="0" smtClean="0"/>
              <a:t> Уклања </a:t>
            </a:r>
            <a:r>
              <a:rPr lang="sr" dirty="0" smtClean="0"/>
              <a:t>угљен</a:t>
            </a:r>
            <a:r>
              <a:rPr lang="sr-Cyrl-RS" dirty="0" smtClean="0"/>
              <a:t>-</a:t>
            </a:r>
            <a:r>
              <a:rPr lang="sr" dirty="0" smtClean="0"/>
              <a:t>диоксид</a:t>
            </a:r>
            <a:r>
              <a:rPr lang="sr-Cyrl-RS" dirty="0" smtClean="0"/>
              <a:t> који настаје разградњом хранљивих материја</a:t>
            </a:r>
            <a:r>
              <a:rPr lang="sr" dirty="0" smtClean="0"/>
              <a:t> </a:t>
            </a:r>
            <a:r>
              <a:rPr lang="sr-Cyrl-RS" dirty="0" smtClean="0"/>
              <a:t>из</a:t>
            </a:r>
            <a:r>
              <a:rPr lang="sr" dirty="0" smtClean="0"/>
              <a:t> тел</a:t>
            </a:r>
            <a:r>
              <a:rPr lang="sr-Cyrl-RS" dirty="0" smtClean="0"/>
              <a:t>а</a:t>
            </a:r>
            <a:r>
              <a:rPr lang="sr" dirty="0" smtClean="0"/>
              <a:t>.</a:t>
            </a:r>
            <a:endParaRPr lang="sr" dirty="0"/>
          </a:p>
        </p:txBody>
      </p:sp>
    </p:spTree>
    <p:extLst>
      <p:ext uri="{BB962C8B-B14F-4D97-AF65-F5344CB8AC3E}">
        <p14:creationId xmlns:p14="http://schemas.microsoft.com/office/powerpoint/2010/main" val="6462780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/>
              <a:t>ТЕЛО СИСТЕМИ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642188"/>
            <a:ext cx="8755087" cy="5085183"/>
          </a:xfrm>
        </p:spPr>
        <p:txBody>
          <a:bodyPr>
            <a:normAutofit fontScale="70000" lnSpcReduction="20000"/>
          </a:bodyPr>
          <a:lstStyle/>
          <a:p>
            <a:r>
              <a:rPr lang="sr" b="1" dirty="0" smtClean="0"/>
              <a:t>Дигестив</a:t>
            </a:r>
            <a:r>
              <a:rPr lang="sr-Cyrl-RS" b="1" dirty="0" smtClean="0"/>
              <a:t>ни</a:t>
            </a:r>
            <a:r>
              <a:rPr lang="sr" b="1" dirty="0" smtClean="0"/>
              <a:t> </a:t>
            </a:r>
            <a:r>
              <a:rPr lang="sr-Cyrl-RS" b="1" dirty="0"/>
              <a:t>с</a:t>
            </a:r>
            <a:r>
              <a:rPr lang="sr" b="1" dirty="0" smtClean="0"/>
              <a:t>истем </a:t>
            </a:r>
            <a:r>
              <a:rPr lang="sr" dirty="0" smtClean="0"/>
              <a:t>– </a:t>
            </a:r>
            <a:r>
              <a:rPr lang="sr-Cyrl-RS" dirty="0" smtClean="0"/>
              <a:t>Вари</a:t>
            </a:r>
            <a:r>
              <a:rPr lang="sr" dirty="0" smtClean="0"/>
              <a:t> прогутан</a:t>
            </a:r>
            <a:r>
              <a:rPr lang="sr-Cyrl-RS" dirty="0" smtClean="0"/>
              <a:t>у</a:t>
            </a:r>
            <a:r>
              <a:rPr lang="sr" dirty="0" smtClean="0"/>
              <a:t> хран</a:t>
            </a:r>
            <a:r>
              <a:rPr lang="sr-Cyrl-RS" dirty="0" smtClean="0"/>
              <a:t>у до састојака који могу бити апсорбовани у крвоток</a:t>
            </a:r>
            <a:r>
              <a:rPr lang="sr" dirty="0" smtClean="0"/>
              <a:t>.</a:t>
            </a:r>
            <a:r>
              <a:rPr lang="sr" dirty="0"/>
              <a:t>​</a:t>
            </a:r>
            <a:r>
              <a:rPr lang="sr" dirty="0" smtClean="0"/>
              <a:t> Елиминише </a:t>
            </a:r>
            <a:r>
              <a:rPr lang="sr" dirty="0" smtClean="0"/>
              <a:t>чврст</a:t>
            </a:r>
            <a:r>
              <a:rPr lang="sr-Cyrl-RS" dirty="0" smtClean="0"/>
              <a:t>е отпадне материје хране у облику фецеса</a:t>
            </a:r>
            <a:endParaRPr lang="sr-Latn-RS" dirty="0" smtClean="0"/>
          </a:p>
          <a:p>
            <a:r>
              <a:rPr lang="sr" b="1" dirty="0" smtClean="0"/>
              <a:t>Уринарни </a:t>
            </a:r>
            <a:r>
              <a:rPr lang="sr-Cyrl-RS" b="1" dirty="0" smtClean="0"/>
              <a:t>с</a:t>
            </a:r>
            <a:r>
              <a:rPr lang="sr" b="1" dirty="0" smtClean="0"/>
              <a:t>истем </a:t>
            </a:r>
            <a:r>
              <a:rPr lang="sr" dirty="0" smtClean="0"/>
              <a:t>– </a:t>
            </a:r>
            <a:r>
              <a:rPr lang="sr-Cyrl-RS" dirty="0" smtClean="0"/>
              <a:t>Филтрира крв и елиминише штетне материје растворљиве у води</a:t>
            </a:r>
            <a:r>
              <a:rPr lang="sr" dirty="0" smtClean="0"/>
              <a:t>. Одржава</a:t>
            </a:r>
            <a:r>
              <a:rPr lang="sr-Cyrl-RS" dirty="0" smtClean="0"/>
              <a:t> баланс</a:t>
            </a:r>
            <a:r>
              <a:rPr lang="sr" dirty="0" smtClean="0"/>
              <a:t> електролит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" dirty="0" smtClean="0"/>
              <a:t>и </a:t>
            </a:r>
            <a:r>
              <a:rPr lang="sr" dirty="0" smtClean="0"/>
              <a:t>течност</a:t>
            </a:r>
            <a:r>
              <a:rPr lang="sr-Cyrl-RS" dirty="0" smtClean="0"/>
              <a:t>а</a:t>
            </a:r>
            <a:r>
              <a:rPr lang="sr" dirty="0" smtClean="0"/>
              <a:t> </a:t>
            </a:r>
            <a:r>
              <a:rPr lang="sr-Cyrl-RS" dirty="0" smtClean="0"/>
              <a:t>у телу</a:t>
            </a:r>
            <a:endParaRPr lang="sr-Latn-RS" dirty="0" smtClean="0"/>
          </a:p>
          <a:p>
            <a:r>
              <a:rPr lang="sr" b="1" dirty="0" smtClean="0"/>
              <a:t>Нерв</a:t>
            </a:r>
            <a:r>
              <a:rPr lang="sr-Cyrl-RS" b="1" dirty="0" smtClean="0"/>
              <a:t>ни систем</a:t>
            </a:r>
            <a:r>
              <a:rPr lang="sr" b="1" dirty="0" smtClean="0"/>
              <a:t> </a:t>
            </a:r>
            <a:r>
              <a:rPr lang="sr" dirty="0" smtClean="0"/>
              <a:t>– </a:t>
            </a:r>
            <a:r>
              <a:rPr lang="sr-Cyrl-RS" dirty="0" smtClean="0"/>
              <a:t>Реагује на стимулусе из спољашње средине. Преноси информације и синхронизује функционисање организма</a:t>
            </a:r>
            <a:r>
              <a:rPr lang="sr" dirty="0" smtClean="0"/>
              <a:t>.</a:t>
            </a:r>
            <a:endParaRPr lang="sr-Latn-RS" dirty="0" smtClean="0"/>
          </a:p>
          <a:p>
            <a:r>
              <a:rPr lang="sr" b="1" dirty="0" smtClean="0"/>
              <a:t>Чула </a:t>
            </a:r>
            <a:r>
              <a:rPr lang="sr" dirty="0" smtClean="0"/>
              <a:t>– примање </a:t>
            </a:r>
            <a:r>
              <a:rPr lang="sr" dirty="0" smtClean="0"/>
              <a:t>визуелни</a:t>
            </a:r>
            <a:r>
              <a:rPr lang="sr-Cyrl-RS" dirty="0" smtClean="0"/>
              <a:t>х</a:t>
            </a:r>
            <a:r>
              <a:rPr lang="sr" dirty="0" smtClean="0"/>
              <a:t> </a:t>
            </a:r>
            <a:r>
              <a:rPr lang="sr" dirty="0" smtClean="0"/>
              <a:t>и </a:t>
            </a:r>
            <a:r>
              <a:rPr lang="sr" dirty="0" smtClean="0"/>
              <a:t>слушни</a:t>
            </a:r>
            <a:r>
              <a:rPr lang="sr-Cyrl-RS" dirty="0" smtClean="0"/>
              <a:t>х</a:t>
            </a:r>
            <a:r>
              <a:rPr lang="sr" dirty="0" smtClean="0"/>
              <a:t> информациј</a:t>
            </a:r>
            <a:r>
              <a:rPr lang="sr-Cyrl-RS" dirty="0" smtClean="0"/>
              <a:t>а</a:t>
            </a:r>
            <a:r>
              <a:rPr lang="sr" dirty="0" smtClean="0"/>
              <a:t>, </a:t>
            </a:r>
            <a:r>
              <a:rPr lang="sr" dirty="0" smtClean="0"/>
              <a:t>и </a:t>
            </a:r>
            <a:r>
              <a:rPr lang="sr-Cyrl-RS" dirty="0" smtClean="0"/>
              <a:t>преношење тих информација до мозга</a:t>
            </a:r>
            <a:endParaRPr lang="sr-Latn-RS" dirty="0" smtClean="0"/>
          </a:p>
          <a:p>
            <a:r>
              <a:rPr lang="sr" b="1" dirty="0" smtClean="0"/>
              <a:t>Ендокрин</a:t>
            </a:r>
            <a:r>
              <a:rPr lang="sr-Cyrl-RS" b="1" dirty="0" smtClean="0"/>
              <a:t>и</a:t>
            </a:r>
            <a:r>
              <a:rPr lang="sr" b="1" dirty="0" smtClean="0"/>
              <a:t> </a:t>
            </a:r>
            <a:r>
              <a:rPr lang="sr-Cyrl-RS" b="1" dirty="0" smtClean="0"/>
              <a:t>систем </a:t>
            </a:r>
            <a:r>
              <a:rPr lang="sr" dirty="0" smtClean="0"/>
              <a:t>– </a:t>
            </a:r>
            <a:r>
              <a:rPr lang="sr-Cyrl-RS" dirty="0" smtClean="0"/>
              <a:t>Управља</a:t>
            </a:r>
            <a:r>
              <a:rPr lang="sr" dirty="0" smtClean="0"/>
              <a:t> св</a:t>
            </a:r>
            <a:r>
              <a:rPr lang="sr-Cyrl-RS" dirty="0" smtClean="0"/>
              <a:t>им</a:t>
            </a:r>
            <a:r>
              <a:rPr lang="sr" dirty="0" smtClean="0"/>
              <a:t> тел</a:t>
            </a:r>
            <a:r>
              <a:rPr lang="sr-Cyrl-RS" dirty="0" smtClean="0"/>
              <a:t>есним</a:t>
            </a:r>
            <a:r>
              <a:rPr lang="sr" dirty="0" smtClean="0"/>
              <a:t> функциј</a:t>
            </a:r>
            <a:r>
              <a:rPr lang="sr-Cyrl-RS" dirty="0" smtClean="0"/>
              <a:t>ама хемијским путем</a:t>
            </a:r>
            <a:r>
              <a:rPr lang="sr" dirty="0" smtClean="0"/>
              <a:t>.</a:t>
            </a:r>
            <a:endParaRPr lang="sr-Latn-RS" dirty="0" smtClean="0"/>
          </a:p>
          <a:p>
            <a:r>
              <a:rPr lang="sr" b="1" dirty="0" smtClean="0"/>
              <a:t>Репродуктивни </a:t>
            </a:r>
            <a:r>
              <a:rPr lang="sr" b="1" dirty="0" smtClean="0"/>
              <a:t>систем </a:t>
            </a:r>
            <a:r>
              <a:rPr lang="sr" dirty="0" smtClean="0"/>
              <a:t>– </a:t>
            </a:r>
            <a:r>
              <a:rPr lang="sr-Cyrl-RS" dirty="0" smtClean="0"/>
              <a:t>ствара</a:t>
            </a:r>
            <a:r>
              <a:rPr lang="sr" dirty="0" smtClean="0"/>
              <a:t> </a:t>
            </a:r>
            <a:r>
              <a:rPr lang="sr-Cyrl-RS" dirty="0" smtClean="0"/>
              <a:t>н</a:t>
            </a:r>
            <a:r>
              <a:rPr lang="sr" dirty="0" smtClean="0"/>
              <a:t>ов</a:t>
            </a:r>
            <a:r>
              <a:rPr lang="sr-Cyrl-RS" dirty="0" smtClean="0"/>
              <a:t>и</a:t>
            </a:r>
            <a:r>
              <a:rPr lang="sr" dirty="0" smtClean="0"/>
              <a:t> живот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3773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 smtClean="0"/>
              <a:t>Патологија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" b="1" dirty="0"/>
              <a:t>Патологија</a:t>
            </a:r>
            <a:r>
              <a:rPr lang="sr" dirty="0"/>
              <a:t> </a:t>
            </a:r>
            <a:r>
              <a:rPr lang="sr" dirty="0" smtClean="0"/>
              <a:t>је </a:t>
            </a:r>
            <a:r>
              <a:rPr lang="sr" dirty="0"/>
              <a:t>тхе </a:t>
            </a:r>
            <a:r>
              <a:rPr lang="sr-Cyrl-RS" dirty="0" smtClean="0"/>
              <a:t>наука о</a:t>
            </a:r>
            <a:r>
              <a:rPr lang="sr" dirty="0" smtClean="0"/>
              <a:t> болест</a:t>
            </a:r>
            <a:r>
              <a:rPr lang="sr-Cyrl-RS" dirty="0" smtClean="0"/>
              <a:t>и</a:t>
            </a:r>
            <a:r>
              <a:rPr lang="sr" dirty="0" smtClean="0"/>
              <a:t>: </a:t>
            </a:r>
            <a:r>
              <a:rPr lang="sr-Cyrl-RS" dirty="0" smtClean="0"/>
              <a:t>проучава </a:t>
            </a:r>
            <a:r>
              <a:rPr lang="sr" dirty="0" smtClean="0"/>
              <a:t>природ</a:t>
            </a:r>
            <a:r>
              <a:rPr lang="sr-Cyrl-RS" dirty="0" smtClean="0"/>
              <a:t>у</a:t>
            </a:r>
            <a:r>
              <a:rPr lang="sr" dirty="0" smtClean="0"/>
              <a:t> </a:t>
            </a:r>
            <a:r>
              <a:rPr lang="sr" dirty="0"/>
              <a:t>и узрок </a:t>
            </a:r>
            <a:r>
              <a:rPr lang="sr" dirty="0" smtClean="0"/>
              <a:t>као </a:t>
            </a:r>
            <a:r>
              <a:rPr lang="sr" dirty="0"/>
              <a:t>и </a:t>
            </a:r>
            <a:r>
              <a:rPr lang="sr" dirty="0" smtClean="0"/>
              <a:t>промене </a:t>
            </a:r>
            <a:r>
              <a:rPr lang="sr" dirty="0"/>
              <a:t>у структури и </a:t>
            </a:r>
            <a:r>
              <a:rPr lang="sr" dirty="0" smtClean="0"/>
              <a:t>функциј</a:t>
            </a:r>
            <a:r>
              <a:rPr lang="sr-Cyrl-RS" dirty="0" smtClean="0"/>
              <a:t>и</a:t>
            </a:r>
            <a:r>
              <a:rPr lang="sr" dirty="0" smtClean="0"/>
              <a:t>. </a:t>
            </a:r>
            <a:r>
              <a:rPr lang="sr" dirty="0"/>
              <a:t>Патологија такође значи </a:t>
            </a:r>
            <a:r>
              <a:rPr lang="sr" dirty="0" smtClean="0"/>
              <a:t>стање </a:t>
            </a:r>
            <a:r>
              <a:rPr lang="sr-Cyrl-RS" dirty="0" smtClean="0"/>
              <a:t>проузроковано услед</a:t>
            </a:r>
            <a:r>
              <a:rPr lang="sr" dirty="0" smtClean="0"/>
              <a:t> болест</a:t>
            </a:r>
            <a:r>
              <a:rPr lang="sr-Cyrl-RS" dirty="0" smtClean="0"/>
              <a:t>и</a:t>
            </a:r>
            <a:endParaRPr lang="sr-Latn-RS" dirty="0"/>
          </a:p>
          <a:p>
            <a:r>
              <a:rPr lang="sr" b="1" dirty="0"/>
              <a:t>Етиологија</a:t>
            </a:r>
            <a:r>
              <a:rPr lang="sr" dirty="0"/>
              <a:t> </a:t>
            </a:r>
            <a:r>
              <a:rPr lang="sr-Cyrl-RS" dirty="0" smtClean="0"/>
              <a:t>је наука о узроку </a:t>
            </a:r>
            <a:r>
              <a:rPr lang="sr" dirty="0" smtClean="0"/>
              <a:t>болести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4448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 smtClean="0"/>
              <a:t>Пренос болести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" dirty="0" smtClean="0"/>
              <a:t>Патоген је микроорганизам који производи </a:t>
            </a:r>
            <a:r>
              <a:rPr lang="sr" dirty="0" smtClean="0"/>
              <a:t>болест</a:t>
            </a:r>
            <a:r>
              <a:rPr lang="sr" b="1" dirty="0" smtClean="0"/>
              <a:t>, </a:t>
            </a:r>
            <a:r>
              <a:rPr lang="sr" dirty="0" smtClean="0"/>
              <a:t>као што је вирус.</a:t>
            </a:r>
          </a:p>
          <a:p>
            <a:r>
              <a:rPr lang="sr-Cyrl-RS" b="1" dirty="0" smtClean="0"/>
              <a:t>Трансмисија </a:t>
            </a:r>
            <a:r>
              <a:rPr lang="sr" dirty="0" smtClean="0"/>
              <a:t>је </a:t>
            </a:r>
            <a:r>
              <a:rPr lang="sr" dirty="0" smtClean="0"/>
              <a:t>ширење болести.</a:t>
            </a:r>
          </a:p>
          <a:p>
            <a:r>
              <a:rPr lang="sr" b="1" dirty="0" smtClean="0"/>
              <a:t>Контаминација </a:t>
            </a:r>
            <a:r>
              <a:rPr lang="sr" dirty="0" smtClean="0"/>
              <a:t>значи </a:t>
            </a:r>
            <a:r>
              <a:rPr lang="sr" dirty="0"/>
              <a:t>да </a:t>
            </a:r>
            <a:r>
              <a:rPr lang="sr" dirty="0" smtClean="0"/>
              <a:t>је могуће </a:t>
            </a:r>
            <a:r>
              <a:rPr lang="sr-Cyrl-RS" dirty="0" smtClean="0"/>
              <a:t>да је</a:t>
            </a:r>
            <a:r>
              <a:rPr lang="sr" dirty="0" smtClean="0"/>
              <a:t> патоген</a:t>
            </a:r>
            <a:r>
              <a:rPr lang="sr-Cyrl-RS" dirty="0" smtClean="0"/>
              <a:t> присутан</a:t>
            </a:r>
            <a:r>
              <a:rPr lang="sr" dirty="0" smtClean="0"/>
              <a:t>. </a:t>
            </a:r>
            <a:r>
              <a:rPr lang="sr" dirty="0" smtClean="0"/>
              <a:t>До контаминације долази услед непоштивања одговарајућих хигијенских стандарда или због непредузимања одговарајућих мера предострожности за контролу </a:t>
            </a:r>
            <a:r>
              <a:rPr lang="sr" dirty="0" smtClean="0"/>
              <a:t>инфекције.</a:t>
            </a:r>
            <a:endParaRPr lang="sr" dirty="0"/>
          </a:p>
        </p:txBody>
      </p:sp>
    </p:spTree>
    <p:extLst>
      <p:ext uri="{BB962C8B-B14F-4D97-AF65-F5344CB8AC3E}">
        <p14:creationId xmlns:p14="http://schemas.microsoft.com/office/powerpoint/2010/main" val="37986605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/>
              <a:t>Пренос болести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" b="1" dirty="0" smtClean="0"/>
              <a:t>Заразна</a:t>
            </a:r>
            <a:r>
              <a:rPr lang="sr" dirty="0" smtClean="0"/>
              <a:t> </a:t>
            </a:r>
            <a:r>
              <a:rPr lang="sr" b="1" dirty="0" smtClean="0"/>
              <a:t>болест</a:t>
            </a:r>
            <a:r>
              <a:rPr lang="sr" dirty="0" smtClean="0"/>
              <a:t>, </a:t>
            </a:r>
            <a:r>
              <a:rPr lang="sr" dirty="0" smtClean="0"/>
              <a:t>је свако стање </a:t>
            </a:r>
            <a:r>
              <a:rPr lang="sr" dirty="0"/>
              <a:t>које се </a:t>
            </a:r>
            <a:r>
              <a:rPr lang="sr" dirty="0" smtClean="0"/>
              <a:t>преноси са једне особе на другу било директним </a:t>
            </a:r>
            <a:r>
              <a:rPr lang="sr-Cyrl-RS" dirty="0" smtClean="0"/>
              <a:t>контактом </a:t>
            </a:r>
            <a:r>
              <a:rPr lang="sr" dirty="0" smtClean="0"/>
              <a:t>или </a:t>
            </a:r>
            <a:r>
              <a:rPr lang="sr" dirty="0" smtClean="0"/>
              <a:t>индиректним контактом са контаминираним </a:t>
            </a:r>
            <a:r>
              <a:rPr lang="sr" dirty="0" smtClean="0"/>
              <a:t>предметима</a:t>
            </a:r>
            <a:endParaRPr lang="sr" dirty="0"/>
          </a:p>
        </p:txBody>
      </p:sp>
    </p:spTree>
    <p:extLst>
      <p:ext uri="{BB962C8B-B14F-4D97-AF65-F5344CB8AC3E}">
        <p14:creationId xmlns:p14="http://schemas.microsoft.com/office/powerpoint/2010/main" val="10913159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 smtClean="0"/>
              <a:t>Избијањ</a:t>
            </a:r>
            <a:r>
              <a:rPr lang="sr-Cyrl-RS" dirty="0"/>
              <a:t>е</a:t>
            </a:r>
            <a:r>
              <a:rPr lang="sr" dirty="0" smtClean="0"/>
              <a:t> </a:t>
            </a:r>
            <a:r>
              <a:rPr lang="sr" dirty="0" smtClean="0"/>
              <a:t>болести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r" b="1" dirty="0" smtClean="0"/>
              <a:t>Епидемиолог​</a:t>
            </a:r>
            <a:r>
              <a:rPr lang="sr" dirty="0" smtClean="0"/>
              <a:t> </a:t>
            </a:r>
            <a:r>
              <a:rPr lang="sr" dirty="0" smtClean="0"/>
              <a:t>је </a:t>
            </a:r>
            <a:r>
              <a:rPr lang="sr" dirty="0" smtClean="0"/>
              <a:t>специјалиста за проучавање избијања болести у </a:t>
            </a:r>
            <a:r>
              <a:rPr lang="sr" dirty="0" smtClean="0"/>
              <a:t>групи</a:t>
            </a:r>
            <a:r>
              <a:rPr lang="sr-Cyrl-RS" dirty="0"/>
              <a:t> </a:t>
            </a:r>
            <a:r>
              <a:rPr lang="sr-Cyrl-RS" dirty="0" smtClean="0"/>
              <a:t>(популацији)</a:t>
            </a:r>
            <a:r>
              <a:rPr lang="sr" dirty="0" smtClean="0"/>
              <a:t> </a:t>
            </a:r>
            <a:r>
              <a:rPr lang="sr" dirty="0" smtClean="0"/>
              <a:t>становништва </a:t>
            </a:r>
            <a:endParaRPr lang="en-US" dirty="0" smtClean="0"/>
          </a:p>
          <a:p>
            <a:r>
              <a:rPr lang="sr" b="1" dirty="0" smtClean="0"/>
              <a:t>Ендемски </a:t>
            </a:r>
            <a:r>
              <a:rPr lang="sr" dirty="0" smtClean="0"/>
              <a:t>се </a:t>
            </a:r>
            <a:r>
              <a:rPr lang="sr" dirty="0" smtClean="0"/>
              <a:t>односи на стално присуство болести у популацији, групи или </a:t>
            </a:r>
            <a:r>
              <a:rPr lang="sr" dirty="0" smtClean="0"/>
              <a:t>области. </a:t>
            </a:r>
            <a:r>
              <a:rPr lang="sr" dirty="0" smtClean="0"/>
              <a:t>На пример, обична прехлада је ендемична јер је увек присутна у општој </a:t>
            </a:r>
            <a:r>
              <a:rPr lang="sr" dirty="0"/>
              <a:t>популацији.</a:t>
            </a:r>
            <a:endParaRPr lang="en-US" dirty="0" smtClean="0"/>
          </a:p>
          <a:p>
            <a:r>
              <a:rPr lang="sr" b="1" dirty="0" smtClean="0"/>
              <a:t>Епидемија</a:t>
            </a:r>
            <a:r>
              <a:rPr lang="sr" dirty="0" smtClean="0"/>
              <a:t> </a:t>
            </a:r>
            <a:r>
              <a:rPr lang="sr" dirty="0" smtClean="0"/>
              <a:t>је </a:t>
            </a:r>
            <a:r>
              <a:rPr lang="sr" dirty="0" smtClean="0"/>
              <a:t>изненадна и распрострањена појава болести унутар одређене групе становништва или </a:t>
            </a:r>
            <a:r>
              <a:rPr lang="sr" dirty="0" smtClean="0"/>
              <a:t>подручја</a:t>
            </a:r>
            <a:r>
              <a:rPr lang="sr-Cyrl-RS" dirty="0" smtClean="0"/>
              <a:t>.</a:t>
            </a:r>
            <a:r>
              <a:rPr lang="sr" dirty="0" smtClean="0"/>
              <a:t> </a:t>
            </a:r>
            <a:r>
              <a:rPr lang="sr" dirty="0" smtClean="0"/>
              <a:t>На пример, </a:t>
            </a:r>
            <a:r>
              <a:rPr lang="sr" dirty="0" smtClean="0"/>
              <a:t>изненадн</a:t>
            </a:r>
            <a:r>
              <a:rPr lang="sr-Cyrl-RS" dirty="0" smtClean="0"/>
              <a:t>о ширење инфекције</a:t>
            </a:r>
            <a:r>
              <a:rPr lang="sr" dirty="0" smtClean="0"/>
              <a:t> морбила</a:t>
            </a:r>
            <a:r>
              <a:rPr lang="sr-Cyrl-RS" dirty="0" smtClean="0"/>
              <a:t> у популацији</a:t>
            </a:r>
            <a:r>
              <a:rPr lang="sr" dirty="0" smtClean="0"/>
              <a:t> </a:t>
            </a:r>
            <a:r>
              <a:rPr lang="sr" dirty="0" smtClean="0"/>
              <a:t>је епидемија.</a:t>
            </a:r>
          </a:p>
          <a:p>
            <a:r>
              <a:rPr lang="sr" b="1" dirty="0" smtClean="0"/>
              <a:t>Пандемија </a:t>
            </a:r>
            <a:r>
              <a:rPr lang="sr" dirty="0" smtClean="0"/>
              <a:t>се </a:t>
            </a:r>
            <a:r>
              <a:rPr lang="sr" dirty="0" smtClean="0"/>
              <a:t>односи на избијање болести која се јавља на великом географском подручју, </a:t>
            </a:r>
            <a:r>
              <a:rPr lang="sr" dirty="0" smtClean="0"/>
              <a:t>вероватно </a:t>
            </a:r>
            <a:r>
              <a:rPr lang="sr" dirty="0" smtClean="0"/>
              <a:t>широм </a:t>
            </a:r>
            <a:r>
              <a:rPr lang="sr" dirty="0" smtClean="0"/>
              <a:t>света</a:t>
            </a:r>
            <a:r>
              <a:rPr lang="sr-Cyrl-RS" dirty="0" smtClean="0"/>
              <a:t>.</a:t>
            </a:r>
            <a:r>
              <a:rPr lang="sr" dirty="0" smtClean="0"/>
              <a:t> На пример, </a:t>
            </a:r>
            <a:r>
              <a:rPr lang="sr" dirty="0" smtClean="0"/>
              <a:t>светска распрострањеност синдрома стечене имунодефицијенције </a:t>
            </a:r>
            <a:r>
              <a:rPr lang="sr" dirty="0" smtClean="0"/>
              <a:t>(</a:t>
            </a:r>
            <a:r>
              <a:rPr lang="sr-Cyrl-RS" dirty="0" smtClean="0"/>
              <a:t>АИДС</a:t>
            </a:r>
            <a:r>
              <a:rPr lang="sr" dirty="0" smtClean="0"/>
              <a:t>) </a:t>
            </a:r>
            <a:r>
              <a:rPr lang="sr" dirty="0" smtClean="0"/>
              <a:t>је </a:t>
            </a:r>
            <a:r>
              <a:rPr lang="sr" dirty="0" smtClean="0"/>
              <a:t>пандемија.</a:t>
            </a:r>
            <a:endParaRPr lang="sr" dirty="0"/>
          </a:p>
        </p:txBody>
      </p:sp>
    </p:spTree>
    <p:extLst>
      <p:ext uri="{BB962C8B-B14F-4D97-AF65-F5344CB8AC3E}">
        <p14:creationId xmlns:p14="http://schemas.microsoft.com/office/powerpoint/2010/main" val="357092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 smtClean="0"/>
              <a:t>Врсте болести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894400"/>
            <a:ext cx="8755087" cy="4963600"/>
          </a:xfrm>
        </p:spPr>
        <p:txBody>
          <a:bodyPr>
            <a:normAutofit fontScale="85000" lnSpcReduction="10000"/>
          </a:bodyPr>
          <a:lstStyle/>
          <a:p>
            <a:r>
              <a:rPr lang="sr" b="1" dirty="0" smtClean="0"/>
              <a:t>Функционални</a:t>
            </a:r>
            <a:r>
              <a:rPr lang="sr" dirty="0" smtClean="0"/>
              <a:t> </a:t>
            </a:r>
            <a:r>
              <a:rPr lang="sr" b="1" dirty="0" smtClean="0"/>
              <a:t>поремећај </a:t>
            </a:r>
            <a:r>
              <a:rPr lang="sr" dirty="0" smtClean="0"/>
              <a:t>производи симптоме за које се не може идентификовати физиолошки или анатомски </a:t>
            </a:r>
            <a:r>
              <a:rPr lang="sr" dirty="0" smtClean="0"/>
              <a:t>узрок. </a:t>
            </a:r>
            <a:r>
              <a:rPr lang="sr" dirty="0" smtClean="0"/>
              <a:t>На пример, напад панике је функционални поремећај.</a:t>
            </a:r>
          </a:p>
          <a:p>
            <a:r>
              <a:rPr lang="sr" b="1" dirty="0" smtClean="0"/>
              <a:t>Јатроген</a:t>
            </a:r>
            <a:r>
              <a:rPr lang="sr-Cyrl-RS" b="1" dirty="0" smtClean="0"/>
              <a:t>а</a:t>
            </a:r>
            <a:r>
              <a:rPr lang="sr" b="1" dirty="0" smtClean="0"/>
              <a:t>​</a:t>
            </a:r>
            <a:r>
              <a:rPr lang="sr" dirty="0" smtClean="0"/>
              <a:t> </a:t>
            </a:r>
            <a:r>
              <a:rPr lang="sr" b="1" dirty="0" smtClean="0"/>
              <a:t>болест </a:t>
            </a:r>
            <a:r>
              <a:rPr lang="sr-Cyrl-RS" dirty="0"/>
              <a:t>ј</a:t>
            </a:r>
            <a:r>
              <a:rPr lang="sr" dirty="0" smtClean="0"/>
              <a:t>е </a:t>
            </a:r>
            <a:r>
              <a:rPr lang="sr" dirty="0" smtClean="0"/>
              <a:t>неповољан одговор </a:t>
            </a:r>
            <a:r>
              <a:rPr lang="sr-Cyrl-RS" dirty="0" smtClean="0"/>
              <a:t>који настаје </a:t>
            </a:r>
            <a:r>
              <a:rPr lang="sr" dirty="0" smtClean="0"/>
              <a:t>због </a:t>
            </a:r>
            <a:r>
              <a:rPr lang="sr" dirty="0" smtClean="0"/>
              <a:t>прописаног медицинског </a:t>
            </a:r>
            <a:r>
              <a:rPr lang="sr" dirty="0"/>
              <a:t>лечења. </a:t>
            </a:r>
            <a:r>
              <a:rPr lang="sr" dirty="0" smtClean="0"/>
              <a:t>На </a:t>
            </a:r>
            <a:r>
              <a:rPr lang="sr" dirty="0" smtClean="0"/>
              <a:t>пример, </a:t>
            </a:r>
            <a:r>
              <a:rPr lang="sr" dirty="0" smtClean="0"/>
              <a:t>тешке опекотине које су резултат терапије зрачењем су </a:t>
            </a:r>
            <a:r>
              <a:rPr lang="sr" dirty="0" smtClean="0"/>
              <a:t>јатрогене.</a:t>
            </a:r>
            <a:endParaRPr lang="en-US" dirty="0" smtClean="0"/>
          </a:p>
          <a:p>
            <a:r>
              <a:rPr lang="sr" b="1" dirty="0" smtClean="0"/>
              <a:t>Идиопатски</a:t>
            </a:r>
            <a:r>
              <a:rPr lang="sr" dirty="0" smtClean="0"/>
              <a:t> </a:t>
            </a:r>
            <a:r>
              <a:rPr lang="sr" b="1" dirty="0" smtClean="0"/>
              <a:t>поремећај </a:t>
            </a:r>
            <a:r>
              <a:rPr lang="sr-Cyrl-RS" dirty="0" smtClean="0"/>
              <a:t>настаје </a:t>
            </a:r>
            <a:r>
              <a:rPr lang="sr" dirty="0" smtClean="0"/>
              <a:t>без </a:t>
            </a:r>
            <a:r>
              <a:rPr lang="sr" dirty="0" smtClean="0"/>
              <a:t>познатог узрока </a:t>
            </a:r>
            <a:endParaRPr lang="sr" dirty="0"/>
          </a:p>
        </p:txBody>
      </p:sp>
    </p:spTree>
    <p:extLst>
      <p:ext uri="{BB962C8B-B14F-4D97-AF65-F5344CB8AC3E}">
        <p14:creationId xmlns:p14="http://schemas.microsoft.com/office/powerpoint/2010/main" val="74628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/>
              <a:t>Врсте болести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09" y="1894400"/>
            <a:ext cx="8755087" cy="4776988"/>
          </a:xfrm>
        </p:spPr>
        <p:txBody>
          <a:bodyPr>
            <a:normAutofit fontScale="77500" lnSpcReduction="20000"/>
          </a:bodyPr>
          <a:lstStyle/>
          <a:p>
            <a:r>
              <a:rPr lang="sr" b="1" dirty="0" smtClean="0"/>
              <a:t>Инфективна</a:t>
            </a:r>
            <a:r>
              <a:rPr lang="sr" dirty="0" smtClean="0"/>
              <a:t> </a:t>
            </a:r>
            <a:r>
              <a:rPr lang="sr" b="1" dirty="0" smtClean="0"/>
              <a:t>болест </a:t>
            </a:r>
            <a:r>
              <a:rPr lang="sr" dirty="0" smtClean="0"/>
              <a:t>је </a:t>
            </a:r>
            <a:r>
              <a:rPr lang="sr" dirty="0" smtClean="0"/>
              <a:t>болест коју изазивају живи патогени организми као што су бактерије и вируси.</a:t>
            </a:r>
          </a:p>
          <a:p>
            <a:r>
              <a:rPr lang="sr" b="1" dirty="0" smtClean="0"/>
              <a:t>Нозокомијална</a:t>
            </a:r>
            <a:r>
              <a:rPr lang="sr" dirty="0" smtClean="0"/>
              <a:t> </a:t>
            </a:r>
            <a:r>
              <a:rPr lang="sr" b="1" dirty="0" smtClean="0"/>
              <a:t>инфекција</a:t>
            </a:r>
            <a:r>
              <a:rPr lang="sr" dirty="0" smtClean="0"/>
              <a:t> </a:t>
            </a:r>
            <a:r>
              <a:rPr lang="sr" dirty="0" smtClean="0"/>
              <a:t>је болест стечена у болници или </a:t>
            </a:r>
            <a:r>
              <a:rPr lang="sr" dirty="0"/>
              <a:t>клиничком </a:t>
            </a:r>
            <a:r>
              <a:rPr lang="sr" dirty="0" smtClean="0"/>
              <a:t>окружењу. </a:t>
            </a:r>
            <a:r>
              <a:rPr lang="sr" dirty="0" smtClean="0"/>
              <a:t>На пример, МРСА инфекције се често шире у болницама. </a:t>
            </a:r>
            <a:r>
              <a:rPr lang="sr" dirty="0" smtClean="0"/>
              <a:t>Н</a:t>
            </a:r>
            <a:r>
              <a:rPr lang="sr-Cyrl-RS" dirty="0" smtClean="0"/>
              <a:t>азив н</a:t>
            </a:r>
            <a:r>
              <a:rPr lang="sr" dirty="0" smtClean="0"/>
              <a:t>озокомијални </a:t>
            </a:r>
            <a:r>
              <a:rPr lang="sr" dirty="0" smtClean="0"/>
              <a:t>потиче од грчке речи за </a:t>
            </a:r>
            <a:r>
              <a:rPr lang="sr" dirty="0" smtClean="0"/>
              <a:t>болницу.</a:t>
            </a:r>
            <a:endParaRPr lang="en-US" dirty="0" smtClean="0"/>
          </a:p>
          <a:p>
            <a:r>
              <a:rPr lang="sr" b="1" dirty="0" smtClean="0"/>
              <a:t>Органски</a:t>
            </a:r>
            <a:r>
              <a:rPr lang="sr" dirty="0" smtClean="0"/>
              <a:t> </a:t>
            </a:r>
            <a:r>
              <a:rPr lang="sr" b="1" dirty="0" smtClean="0"/>
              <a:t>поремећај </a:t>
            </a:r>
            <a:r>
              <a:rPr lang="sr" dirty="0" smtClean="0"/>
              <a:t>производи </a:t>
            </a:r>
            <a:r>
              <a:rPr lang="sr" dirty="0" smtClean="0"/>
              <a:t>симптоме узроковане физичким променама које се могу детектовати у телу. На </a:t>
            </a:r>
            <a:r>
              <a:rPr lang="sr" dirty="0" smtClean="0"/>
              <a:t>пример, </a:t>
            </a:r>
            <a:r>
              <a:rPr lang="sr-Cyrl-RS" dirty="0" smtClean="0"/>
              <a:t>мале </a:t>
            </a:r>
            <a:r>
              <a:rPr lang="sr" dirty="0" smtClean="0"/>
              <a:t>богиње</a:t>
            </a:r>
            <a:r>
              <a:rPr lang="sr" dirty="0" smtClean="0"/>
              <a:t>, које имају карактеристичан осип, су органски поремећај узрокован вирусом.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84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" dirty="0"/>
              <a:t>Анатомски положај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" dirty="0"/>
              <a:t>Анатомски положај описује тело које стоји у стандардном положају.</a:t>
            </a:r>
            <a:endParaRPr lang="sr-Latn-RS" dirty="0" smtClean="0"/>
          </a:p>
          <a:p>
            <a:r>
              <a:rPr lang="sr" dirty="0" smtClean="0"/>
              <a:t>Ово </a:t>
            </a:r>
            <a:r>
              <a:rPr lang="sr" dirty="0"/>
              <a:t>укључује:</a:t>
            </a:r>
            <a:endParaRPr lang="sr-Latn-RS" dirty="0"/>
          </a:p>
          <a:p>
            <a:pPr lvl="1"/>
            <a:r>
              <a:rPr lang="sr" dirty="0" smtClean="0"/>
              <a:t>Стојите </a:t>
            </a:r>
            <a:r>
              <a:rPr lang="sr" dirty="0"/>
              <a:t>усправно тако да је тело усправно и окренуто напред</a:t>
            </a:r>
            <a:endParaRPr lang="sr-Latn-RS" dirty="0"/>
          </a:p>
          <a:p>
            <a:pPr lvl="1"/>
            <a:r>
              <a:rPr lang="sr" dirty="0" smtClean="0"/>
              <a:t>Држ</a:t>
            </a:r>
            <a:r>
              <a:rPr lang="sr-Cyrl-RS" dirty="0" smtClean="0"/>
              <a:t>ите</a:t>
            </a:r>
            <a:r>
              <a:rPr lang="sr" dirty="0" smtClean="0"/>
              <a:t> </a:t>
            </a:r>
            <a:r>
              <a:rPr lang="sr" dirty="0"/>
              <a:t>руке са стране </a:t>
            </a:r>
            <a:r>
              <a:rPr lang="sr" dirty="0" smtClean="0"/>
              <a:t>окрену</a:t>
            </a:r>
            <a:r>
              <a:rPr lang="sr-Cyrl-RS" dirty="0" smtClean="0"/>
              <a:t>те</a:t>
            </a:r>
            <a:r>
              <a:rPr lang="sr" dirty="0" smtClean="0"/>
              <a:t> </a:t>
            </a:r>
            <a:r>
              <a:rPr lang="sr" dirty="0"/>
              <a:t>тако да дланови буду окренути ка напред</a:t>
            </a:r>
          </a:p>
        </p:txBody>
      </p:sp>
    </p:spTree>
    <p:extLst>
      <p:ext uri="{BB962C8B-B14F-4D97-AF65-F5344CB8AC3E}">
        <p14:creationId xmlns:p14="http://schemas.microsoft.com/office/powerpoint/2010/main" val="64627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608" y="3070727"/>
            <a:ext cx="8777173" cy="1018033"/>
          </a:xfrm>
        </p:spPr>
        <p:txBody>
          <a:bodyPr/>
          <a:lstStyle/>
          <a:p>
            <a:r>
              <a:rPr lang="sr" dirty="0" smtClean="0"/>
              <a:t>Хвала на пажњи!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314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Равни </a:t>
            </a:r>
            <a:r>
              <a:rPr lang="sr" dirty="0" smtClean="0"/>
              <a:t>тела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10" y="1894400"/>
            <a:ext cx="6116662" cy="4458817"/>
          </a:xfrm>
        </p:spPr>
        <p:txBody>
          <a:bodyPr>
            <a:normAutofit lnSpcReduction="10000"/>
          </a:bodyPr>
          <a:lstStyle/>
          <a:p>
            <a:r>
              <a:rPr lang="sr" dirty="0" smtClean="0"/>
              <a:t>Равни </a:t>
            </a:r>
            <a:r>
              <a:rPr lang="sr" dirty="0"/>
              <a:t>тела су замишљене вертикалне и хоризонталне линије које се користе за поделу тела на делове у описне </a:t>
            </a:r>
            <a:r>
              <a:rPr lang="sr" dirty="0" smtClean="0"/>
              <a:t>сврхе</a:t>
            </a:r>
            <a:endParaRPr lang="sr-Latn-RS" dirty="0" smtClean="0"/>
          </a:p>
          <a:p>
            <a:r>
              <a:rPr lang="sr" dirty="0" smtClean="0"/>
              <a:t>Ове </a:t>
            </a:r>
            <a:r>
              <a:rPr lang="sr" dirty="0"/>
              <a:t>равни су поравнате са телом које стоји у анатомском положају.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605" y="-5649"/>
            <a:ext cx="5119396" cy="686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437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Телесне равни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10" y="1894400"/>
            <a:ext cx="6116662" cy="4458817"/>
          </a:xfrm>
        </p:spPr>
        <p:txBody>
          <a:bodyPr>
            <a:normAutofit fontScale="62500" lnSpcReduction="20000"/>
          </a:bodyPr>
          <a:lstStyle/>
          <a:p>
            <a:r>
              <a:rPr lang="sr" dirty="0"/>
              <a:t>Вертикална </a:t>
            </a:r>
            <a:r>
              <a:rPr lang="sr" b="1" dirty="0"/>
              <a:t>раван </a:t>
            </a:r>
            <a:r>
              <a:rPr lang="sr" dirty="0"/>
              <a:t>је раван горе-доле која је под правим углом у односу на хоризонт.</a:t>
            </a:r>
            <a:endParaRPr lang="sr-Latn-RS" dirty="0"/>
          </a:p>
          <a:p>
            <a:r>
              <a:rPr lang="sr" dirty="0" smtClean="0"/>
              <a:t>Сагитална </a:t>
            </a:r>
            <a:r>
              <a:rPr lang="sr" b="1" dirty="0"/>
              <a:t>раван </a:t>
            </a:r>
            <a:r>
              <a:rPr lang="sr" dirty="0" smtClean="0"/>
              <a:t>је </a:t>
            </a:r>
            <a:r>
              <a:rPr lang="sr" dirty="0"/>
              <a:t>вертикална раван која дели тело на </a:t>
            </a:r>
            <a:r>
              <a:rPr lang="sr" dirty="0" smtClean="0"/>
              <a:t>неједнак</a:t>
            </a:r>
            <a:r>
              <a:rPr lang="sr-Cyrl-RS" dirty="0" smtClean="0"/>
              <a:t>и</a:t>
            </a:r>
            <a:r>
              <a:rPr lang="sr" dirty="0" smtClean="0"/>
              <a:t> </a:t>
            </a:r>
            <a:r>
              <a:rPr lang="sr" dirty="0"/>
              <a:t>леви и десни део.</a:t>
            </a:r>
            <a:endParaRPr lang="sr-Latn-RS" dirty="0"/>
          </a:p>
          <a:p>
            <a:r>
              <a:rPr lang="sr" dirty="0" smtClean="0"/>
              <a:t>Средња </a:t>
            </a:r>
            <a:r>
              <a:rPr lang="sr" b="1" dirty="0"/>
              <a:t>сагитална </a:t>
            </a:r>
            <a:r>
              <a:rPr lang="sr" b="1" dirty="0" smtClean="0"/>
              <a:t>раван</a:t>
            </a:r>
            <a:r>
              <a:rPr lang="sr" dirty="0" smtClean="0"/>
              <a:t>, </a:t>
            </a:r>
            <a:r>
              <a:rPr lang="sr" dirty="0"/>
              <a:t>позната и као средња линија, је сагитална раван која дели тело на једнаке леве и десне половине</a:t>
            </a:r>
            <a:endParaRPr lang="sr-Latn-RS" dirty="0"/>
          </a:p>
          <a:p>
            <a:r>
              <a:rPr lang="sr-Cyrl-RS" b="1" dirty="0" smtClean="0"/>
              <a:t>Ф</a:t>
            </a:r>
            <a:r>
              <a:rPr lang="sr" b="1" dirty="0" smtClean="0"/>
              <a:t>ронтална </a:t>
            </a:r>
            <a:r>
              <a:rPr lang="sr" b="1" dirty="0"/>
              <a:t>раван </a:t>
            </a:r>
            <a:r>
              <a:rPr lang="sr" dirty="0"/>
              <a:t>је вертикална раван која дели тело на предњи </a:t>
            </a:r>
            <a:r>
              <a:rPr lang="sr" dirty="0" smtClean="0"/>
              <a:t>и </a:t>
            </a:r>
            <a:r>
              <a:rPr lang="sr" dirty="0"/>
              <a:t>задњи </a:t>
            </a:r>
            <a:r>
              <a:rPr lang="sr" dirty="0" smtClean="0"/>
              <a:t>део</a:t>
            </a:r>
            <a:r>
              <a:rPr lang="sr" dirty="0"/>
              <a:t>. </a:t>
            </a:r>
            <a:r>
              <a:rPr lang="sr" dirty="0" smtClean="0"/>
              <a:t>Такође </a:t>
            </a:r>
            <a:r>
              <a:rPr lang="sr" dirty="0"/>
              <a:t>позната као коронална раван, налази се под правим углом у односу на сагиталну раван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43" y="-30669"/>
            <a:ext cx="5138057" cy="6888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803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Телесне равни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10" y="1894400"/>
            <a:ext cx="6116662" cy="4458817"/>
          </a:xfrm>
        </p:spPr>
        <p:txBody>
          <a:bodyPr>
            <a:normAutofit fontScale="77500" lnSpcReduction="20000"/>
          </a:bodyPr>
          <a:lstStyle/>
          <a:p>
            <a:r>
              <a:rPr lang="sr" b="1" dirty="0"/>
              <a:t>Хоризонтална</a:t>
            </a:r>
            <a:r>
              <a:rPr lang="sr" dirty="0"/>
              <a:t> </a:t>
            </a:r>
            <a:r>
              <a:rPr lang="sr" b="1" dirty="0"/>
              <a:t>раван </a:t>
            </a:r>
            <a:r>
              <a:rPr lang="sr" dirty="0"/>
              <a:t>је равна попречна раван, као што је хоризонт.</a:t>
            </a:r>
            <a:endParaRPr lang="sr-Latn-RS" dirty="0"/>
          </a:p>
          <a:p>
            <a:r>
              <a:rPr lang="sr-Cyrl-RS" b="1" dirty="0"/>
              <a:t>П</a:t>
            </a:r>
            <a:r>
              <a:rPr lang="sr" b="1" dirty="0" smtClean="0"/>
              <a:t>опречна </a:t>
            </a:r>
            <a:r>
              <a:rPr lang="sr" b="1" dirty="0"/>
              <a:t>раван </a:t>
            </a:r>
            <a:r>
              <a:rPr lang="sr" dirty="0" smtClean="0"/>
              <a:t>(</a:t>
            </a:r>
            <a:r>
              <a:rPr lang="sr-Cyrl-RS" dirty="0" smtClean="0"/>
              <a:t>трансверзална</a:t>
            </a:r>
            <a:r>
              <a:rPr lang="sr" dirty="0" smtClean="0"/>
              <a:t>) </a:t>
            </a:r>
            <a:r>
              <a:rPr lang="sr" dirty="0"/>
              <a:t>је хоризонтална раван која дели тело на </a:t>
            </a:r>
            <a:r>
              <a:rPr lang="sr-Cyrl-RS" dirty="0" smtClean="0"/>
              <a:t>супериорни </a:t>
            </a:r>
            <a:r>
              <a:rPr lang="sr" dirty="0" smtClean="0"/>
              <a:t>(горњ</a:t>
            </a:r>
            <a:r>
              <a:rPr lang="sr-Cyrl-RS" dirty="0" smtClean="0"/>
              <a:t>и</a:t>
            </a:r>
            <a:r>
              <a:rPr lang="sr" dirty="0" smtClean="0"/>
              <a:t>) и </a:t>
            </a:r>
            <a:r>
              <a:rPr lang="sr" dirty="0"/>
              <a:t>инфериорни (доњи) </a:t>
            </a:r>
            <a:r>
              <a:rPr lang="sr" dirty="0" smtClean="0"/>
              <a:t>де</a:t>
            </a:r>
            <a:r>
              <a:rPr lang="sr-Cyrl-RS" dirty="0"/>
              <a:t>о</a:t>
            </a:r>
            <a:r>
              <a:rPr lang="sr" dirty="0" smtClean="0"/>
              <a:t>.</a:t>
            </a:r>
            <a:endParaRPr lang="sr-Latn-RS" dirty="0" smtClean="0"/>
          </a:p>
          <a:p>
            <a:r>
              <a:rPr lang="sr" dirty="0" smtClean="0"/>
              <a:t>Попречна </a:t>
            </a:r>
            <a:r>
              <a:rPr lang="sr" dirty="0"/>
              <a:t>раван може бити у струку или на било ком другом нивоу </a:t>
            </a:r>
            <a:r>
              <a:rPr lang="sr" dirty="0" smtClean="0"/>
              <a:t>тела.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43" y="-30669"/>
            <a:ext cx="5138057" cy="6888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649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672760"/>
            <a:ext cx="4942114" cy="1018033"/>
          </a:xfrm>
        </p:spPr>
        <p:txBody>
          <a:bodyPr>
            <a:normAutofit/>
          </a:bodyPr>
          <a:lstStyle/>
          <a:p>
            <a:r>
              <a:rPr lang="sr-Cyrl-RS" dirty="0" smtClean="0"/>
              <a:t>Правци</a:t>
            </a:r>
            <a:r>
              <a:rPr lang="sr" dirty="0" smtClean="0"/>
              <a:t> </a:t>
            </a:r>
            <a:r>
              <a:rPr lang="sr" dirty="0"/>
              <a:t>тела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10" y="1894400"/>
            <a:ext cx="4851616" cy="4458817"/>
          </a:xfrm>
        </p:spPr>
        <p:txBody>
          <a:bodyPr>
            <a:normAutofit fontScale="70000" lnSpcReduction="20000"/>
          </a:bodyPr>
          <a:lstStyle/>
          <a:p>
            <a:r>
              <a:rPr lang="sr" dirty="0"/>
              <a:t>Релативна локација делова тела или органа може се описати коришћењем парова супротних </a:t>
            </a:r>
            <a:r>
              <a:rPr lang="sr" dirty="0" err="1"/>
              <a:t>термина </a:t>
            </a:r>
            <a:r>
              <a:rPr lang="sr" dirty="0"/>
              <a:t>у правцу тела.</a:t>
            </a:r>
            <a:endParaRPr lang="sr-Latn-RS" dirty="0" smtClean="0"/>
          </a:p>
          <a:p>
            <a:endParaRPr lang="sr-Latn-RS" dirty="0" smtClean="0"/>
          </a:p>
          <a:p>
            <a:r>
              <a:rPr lang="sr" b="1" dirty="0" smtClean="0"/>
              <a:t>Вентрал</a:t>
            </a:r>
            <a:r>
              <a:rPr lang="sr-Cyrl-RS" b="1" dirty="0" smtClean="0"/>
              <a:t>но</a:t>
            </a:r>
            <a:r>
              <a:rPr lang="sr" dirty="0" smtClean="0"/>
              <a:t> се </a:t>
            </a:r>
            <a:r>
              <a:rPr lang="sr" dirty="0"/>
              <a:t>односи на предњу, или трбушну страну, органа или тела </a:t>
            </a:r>
            <a:r>
              <a:rPr lang="sr" dirty="0" smtClean="0"/>
              <a:t>(вентр </a:t>
            </a:r>
            <a:r>
              <a:rPr lang="sr" dirty="0"/>
              <a:t>значи трбушна страна тела, и-ал значи која се односи на). Вентрално је супротно од дорзалног.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325" y="0"/>
            <a:ext cx="67296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184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Правци </a:t>
            </a:r>
            <a:r>
              <a:rPr lang="sr" dirty="0" smtClean="0"/>
              <a:t>тела</a:t>
            </a:r>
            <a:endParaRPr lang="s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710" y="1679510"/>
            <a:ext cx="8167512" cy="4673707"/>
          </a:xfrm>
        </p:spPr>
        <p:txBody>
          <a:bodyPr>
            <a:normAutofit fontScale="62500" lnSpcReduction="20000"/>
          </a:bodyPr>
          <a:lstStyle/>
          <a:p>
            <a:r>
              <a:rPr lang="sr" b="1" dirty="0" smtClean="0"/>
              <a:t>Дор</a:t>
            </a:r>
            <a:r>
              <a:rPr lang="sr-Cyrl-RS" b="1" dirty="0" smtClean="0"/>
              <a:t>з</a:t>
            </a:r>
            <a:r>
              <a:rPr lang="sr" b="1" dirty="0" smtClean="0"/>
              <a:t>ал</a:t>
            </a:r>
            <a:r>
              <a:rPr lang="sr-Cyrl-RS" b="1" dirty="0" smtClean="0"/>
              <a:t>но</a:t>
            </a:r>
            <a:r>
              <a:rPr lang="sr" dirty="0" smtClean="0"/>
              <a:t> </a:t>
            </a:r>
            <a:r>
              <a:rPr lang="sr" dirty="0"/>
              <a:t>се односи на задњи део органа или тела ( дорс значи задњи део тела, и-ал значи који се односи на). </a:t>
            </a:r>
            <a:r>
              <a:rPr lang="sr" dirty="0" smtClean="0"/>
              <a:t>Дорзално </a:t>
            </a:r>
            <a:r>
              <a:rPr lang="sr" dirty="0"/>
              <a:t>је супротно од вентралног.</a:t>
            </a:r>
            <a:endParaRPr lang="sr-Latn-RS" dirty="0" smtClean="0"/>
          </a:p>
          <a:p>
            <a:endParaRPr lang="sr-Latn-RS" dirty="0"/>
          </a:p>
          <a:p>
            <a:r>
              <a:rPr lang="sr" b="1" dirty="0" smtClean="0"/>
              <a:t>Антериор</a:t>
            </a:r>
            <a:r>
              <a:rPr lang="sr-Cyrl-RS" b="1" dirty="0" smtClean="0"/>
              <a:t>но</a:t>
            </a:r>
            <a:r>
              <a:rPr lang="sr" dirty="0" smtClean="0"/>
              <a:t> (</a:t>
            </a:r>
            <a:r>
              <a:rPr lang="sr-Cyrl-RS" dirty="0" smtClean="0"/>
              <a:t>предње</a:t>
            </a:r>
            <a:r>
              <a:rPr lang="sr" dirty="0" smtClean="0"/>
              <a:t>) </a:t>
            </a:r>
            <a:r>
              <a:rPr lang="sr" dirty="0"/>
              <a:t>значи који се налази напред. Такође значи на предњем или предњем делу органа ( </a:t>
            </a:r>
            <a:r>
              <a:rPr lang="sr" dirty="0" err="1"/>
              <a:t>антер </a:t>
            </a:r>
            <a:r>
              <a:rPr lang="sr" dirty="0"/>
              <a:t>значи напред или испред, андиор </a:t>
            </a:r>
            <a:r>
              <a:rPr lang="sr" dirty="0" err="1"/>
              <a:t>значи </a:t>
            </a:r>
            <a:r>
              <a:rPr lang="sr" dirty="0"/>
              <a:t>који се односи на). На пример, стомак се налази испред (испред) панкреаса. Антериор се такође користи у односу </a:t>
            </a:r>
            <a:r>
              <a:rPr lang="sr" dirty="0" err="1"/>
              <a:t>на </a:t>
            </a:r>
            <a:r>
              <a:rPr lang="sr" dirty="0"/>
              <a:t>вентралну површину тела. Предњи је супротан од задњег.</a:t>
            </a:r>
            <a:endParaRPr lang="sr-Latn-RS" dirty="0"/>
          </a:p>
          <a:p>
            <a:endParaRPr lang="sr-Latn-RS" dirty="0" smtClean="0"/>
          </a:p>
          <a:p>
            <a:r>
              <a:rPr lang="sr" b="1" dirty="0" smtClean="0"/>
              <a:t>Постериор</a:t>
            </a:r>
            <a:r>
              <a:rPr lang="sr-Cyrl-RS" b="1" dirty="0" smtClean="0"/>
              <a:t>но</a:t>
            </a:r>
            <a:r>
              <a:rPr lang="sr" dirty="0" smtClean="0"/>
              <a:t> (</a:t>
            </a:r>
            <a:r>
              <a:rPr lang="sr-Cyrl-RS" dirty="0" smtClean="0"/>
              <a:t>задње</a:t>
            </a:r>
            <a:r>
              <a:rPr lang="sr" dirty="0" smtClean="0"/>
              <a:t>) </a:t>
            </a:r>
            <a:r>
              <a:rPr lang="sr" dirty="0"/>
              <a:t>значи да се налази позади. То такође </a:t>
            </a:r>
            <a:r>
              <a:rPr lang="sr" dirty="0" err="1"/>
              <a:t>значи на задњој страни органа </a:t>
            </a:r>
            <a:r>
              <a:rPr lang="sr" dirty="0"/>
              <a:t>(постер значи уназад или према позади, и- </a:t>
            </a:r>
            <a:r>
              <a:rPr lang="sr" dirty="0" err="1"/>
              <a:t>или </a:t>
            </a:r>
            <a:r>
              <a:rPr lang="sr" dirty="0"/>
              <a:t>значи који се односи на). На пример, панкреас се налази позади (иза) стомака.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221" y="0"/>
            <a:ext cx="341378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627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61716-doctor-template-16x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161716-doctor-template-16x9</Template>
  <TotalTime>584</TotalTime>
  <Words>3005</Words>
  <Application>Microsoft Office PowerPoint</Application>
  <PresentationFormat>Custom</PresentationFormat>
  <Paragraphs>180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161716-doctor-template-16x9</vt:lpstr>
      <vt:lpstr>Претклиничка медицина</vt:lpstr>
      <vt:lpstr>Преглед ЉУДСКОГ ТЕЛА У ЗДРАВЉУ И БОЛЕСТИ</vt:lpstr>
      <vt:lpstr>АНАТОМСКИ РЕФЕРЕНТНИ СИСТЕМИ</vt:lpstr>
      <vt:lpstr>Анатомски положај</vt:lpstr>
      <vt:lpstr>Равни тела</vt:lpstr>
      <vt:lpstr>Телесне равни</vt:lpstr>
      <vt:lpstr>Телесне равни</vt:lpstr>
      <vt:lpstr>Правци тела</vt:lpstr>
      <vt:lpstr>Правци тела</vt:lpstr>
      <vt:lpstr>Правци тела</vt:lpstr>
      <vt:lpstr>Правци тела</vt:lpstr>
      <vt:lpstr>Главне телесне шупљине</vt:lpstr>
      <vt:lpstr>Региони грудног коша и абдомена; Квадранти</vt:lpstr>
      <vt:lpstr>ГРАЂА ТЕЛА</vt:lpstr>
      <vt:lpstr>Ћелије</vt:lpstr>
      <vt:lpstr>Основне структуре ћелија и молекул ДНК</vt:lpstr>
      <vt:lpstr>ГЕНЕТИКА</vt:lpstr>
      <vt:lpstr>Доминантни и рецесивни Гени</vt:lpstr>
      <vt:lpstr>Људски геном</vt:lpstr>
      <vt:lpstr>ДНК</vt:lpstr>
      <vt:lpstr>ДНК</vt:lpstr>
      <vt:lpstr>Генетска мутација</vt:lpstr>
      <vt:lpstr>Генетски поремећаји</vt:lpstr>
      <vt:lpstr>Ткиво</vt:lpstr>
      <vt:lpstr>Епително ткиво</vt:lpstr>
      <vt:lpstr>Везивно ткиво</vt:lpstr>
      <vt:lpstr>Мишићно и нервно ткиво</vt:lpstr>
      <vt:lpstr>Патологија </vt:lpstr>
      <vt:lpstr>Непотпуно формирање ткива</vt:lpstr>
      <vt:lpstr>Абнормално формирање ткива</vt:lpstr>
      <vt:lpstr>Органи и системи органа</vt:lpstr>
      <vt:lpstr>Системи органа</vt:lpstr>
      <vt:lpstr>ТЕЛО СИСТЕМИ</vt:lpstr>
      <vt:lpstr>Патологија</vt:lpstr>
      <vt:lpstr>Пренос болести</vt:lpstr>
      <vt:lpstr>Пренос болести</vt:lpstr>
      <vt:lpstr>Избијање болести</vt:lpstr>
      <vt:lpstr>Врсте болести</vt:lpstr>
      <vt:lpstr>Врсте болести</vt:lpstr>
      <vt:lpstr>Хвала на пажњи!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Petar Canovic</dc:creator>
  <cp:lastModifiedBy>zaricmilan</cp:lastModifiedBy>
  <cp:revision>76</cp:revision>
  <dcterms:created xsi:type="dcterms:W3CDTF">2023-09-08T15:38:10Z</dcterms:created>
  <dcterms:modified xsi:type="dcterms:W3CDTF">2024-03-21T09:46:52Z</dcterms:modified>
</cp:coreProperties>
</file>